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ebas Neue" panose="020B0606020202050201" pitchFamily="34" charset="-94"/>
      <p:regular r:id="rId19"/>
    </p:embeddedFont>
    <p:embeddedFont>
      <p:font typeface="Bebas Neue Bold" panose="020B0604020202020204" charset="-94"/>
      <p:regular r:id="rId20"/>
    </p:embeddedFont>
    <p:embeddedFont>
      <p:font typeface="Brittany" panose="020B0604020202020204" charset="0"/>
      <p:regular r:id="rId21"/>
    </p:embeddedFont>
    <p:embeddedFont>
      <p:font typeface="Calibri" panose="020F0502020204030204" pitchFamily="34" charset="0"/>
      <p:regular r:id="rId22"/>
      <p:bold r:id="rId23"/>
      <p:italic r:id="rId24"/>
      <p:boldItalic r:id="rId25"/>
    </p:embeddedFont>
    <p:embeddedFont>
      <p:font typeface="Poppins" panose="00000500000000000000" pitchFamily="2" charset="-94"/>
      <p:regular r:id="rId26"/>
    </p:embeddedFont>
    <p:embeddedFont>
      <p:font typeface="Poppins Bold" panose="00000800000000000000" charset="-9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3961673" y="4236250"/>
            <a:ext cx="10364653" cy="2621914"/>
          </a:xfrm>
          <a:prstGeom prst="rect">
            <a:avLst/>
          </a:prstGeom>
        </p:spPr>
        <p:txBody>
          <a:bodyPr lIns="0" tIns="0" rIns="0" bIns="0" rtlCol="0" anchor="t">
            <a:spAutoFit/>
          </a:bodyPr>
          <a:lstStyle/>
          <a:p>
            <a:pPr algn="ctr">
              <a:lnSpc>
                <a:spcPts val="9999"/>
              </a:lnSpc>
            </a:pPr>
            <a:r>
              <a:rPr lang="en-US" sz="9999">
                <a:solidFill>
                  <a:srgbClr val="000000"/>
                </a:solidFill>
                <a:latin typeface="Bebas Neue Bold"/>
              </a:rPr>
              <a:t>TURİZİM ACENTASI İÇİN TUR YÖNETİM SİSTEMİ</a:t>
            </a:r>
          </a:p>
        </p:txBody>
      </p:sp>
      <p:grpSp>
        <p:nvGrpSpPr>
          <p:cNvPr id="3" name="Group 3"/>
          <p:cNvGrpSpPr/>
          <p:nvPr/>
        </p:nvGrpSpPr>
        <p:grpSpPr>
          <a:xfrm>
            <a:off x="6637827" y="7157154"/>
            <a:ext cx="5012346" cy="781940"/>
            <a:chOff x="0" y="0"/>
            <a:chExt cx="6609980" cy="1031175"/>
          </a:xfrm>
        </p:grpSpPr>
        <p:sp>
          <p:nvSpPr>
            <p:cNvPr id="4" name="Freeform 4"/>
            <p:cNvSpPr/>
            <p:nvPr/>
          </p:nvSpPr>
          <p:spPr>
            <a:xfrm>
              <a:off x="31750" y="31750"/>
              <a:ext cx="6546479" cy="967675"/>
            </a:xfrm>
            <a:custGeom>
              <a:avLst/>
              <a:gdLst/>
              <a:ahLst/>
              <a:cxnLst/>
              <a:rect l="l" t="t" r="r" b="b"/>
              <a:pathLst>
                <a:path w="6546479" h="967675">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DFD8CA"/>
            </a:solidFill>
          </p:spPr>
          <p:txBody>
            <a:bodyPr/>
            <a:lstStyle/>
            <a:p>
              <a:endParaRPr lang="tr-TR"/>
            </a:p>
          </p:txBody>
        </p:sp>
        <p:sp>
          <p:nvSpPr>
            <p:cNvPr id="5" name="Freeform 5"/>
            <p:cNvSpPr/>
            <p:nvPr/>
          </p:nvSpPr>
          <p:spPr>
            <a:xfrm>
              <a:off x="0" y="0"/>
              <a:ext cx="6609980" cy="1031175"/>
            </a:xfrm>
            <a:custGeom>
              <a:avLst/>
              <a:gdLst/>
              <a:ahLst/>
              <a:cxnLst/>
              <a:rect l="l" t="t" r="r" b="b"/>
              <a:pathLst>
                <a:path w="6609980" h="1031175">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txBody>
            <a:bodyPr/>
            <a:lstStyle/>
            <a:p>
              <a:endParaRPr lang="tr-TR"/>
            </a:p>
          </p:txBody>
        </p:sp>
      </p:grpSp>
      <p:sp>
        <p:nvSpPr>
          <p:cNvPr id="6" name="AutoShape 6"/>
          <p:cNvSpPr/>
          <p:nvPr/>
        </p:nvSpPr>
        <p:spPr>
          <a:xfrm>
            <a:off x="15992183" y="9097962"/>
            <a:ext cx="1267117" cy="0"/>
          </a:xfrm>
          <a:prstGeom prst="line">
            <a:avLst/>
          </a:prstGeom>
          <a:ln w="19050" cap="flat">
            <a:solidFill>
              <a:srgbClr val="000000"/>
            </a:solidFill>
            <a:prstDash val="solid"/>
            <a:headEnd type="none" w="sm" len="sm"/>
            <a:tailEnd type="arrow" w="med" len="sm"/>
          </a:ln>
        </p:spPr>
        <p:txBody>
          <a:bodyPr/>
          <a:lstStyle/>
          <a:p>
            <a:endParaRPr lang="tr-TR"/>
          </a:p>
        </p:txBody>
      </p:sp>
      <p:grpSp>
        <p:nvGrpSpPr>
          <p:cNvPr id="7" name="Group 7"/>
          <p:cNvGrpSpPr/>
          <p:nvPr/>
        </p:nvGrpSpPr>
        <p:grpSpPr>
          <a:xfrm>
            <a:off x="16981873" y="1121493"/>
            <a:ext cx="277427" cy="27742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tr-TR"/>
            </a:p>
          </p:txBody>
        </p:sp>
      </p:grpSp>
      <p:grpSp>
        <p:nvGrpSpPr>
          <p:cNvPr id="9" name="Group 9"/>
          <p:cNvGrpSpPr/>
          <p:nvPr/>
        </p:nvGrpSpPr>
        <p:grpSpPr>
          <a:xfrm>
            <a:off x="16575495" y="1121493"/>
            <a:ext cx="277427" cy="27742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tr-TR"/>
            </a:p>
          </p:txBody>
        </p:sp>
      </p:grpSp>
      <p:grpSp>
        <p:nvGrpSpPr>
          <p:cNvPr id="11" name="Group 11"/>
          <p:cNvGrpSpPr/>
          <p:nvPr/>
        </p:nvGrpSpPr>
        <p:grpSpPr>
          <a:xfrm>
            <a:off x="16169118" y="1121493"/>
            <a:ext cx="277427" cy="27742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tr-TR"/>
            </a:p>
          </p:txBody>
        </p:sp>
      </p:grpSp>
      <p:sp>
        <p:nvSpPr>
          <p:cNvPr id="13" name="TextBox 13"/>
          <p:cNvSpPr txBox="1"/>
          <p:nvPr/>
        </p:nvSpPr>
        <p:spPr>
          <a:xfrm>
            <a:off x="5232849" y="1991271"/>
            <a:ext cx="7822302" cy="2064004"/>
          </a:xfrm>
          <a:prstGeom prst="rect">
            <a:avLst/>
          </a:prstGeom>
        </p:spPr>
        <p:txBody>
          <a:bodyPr lIns="0" tIns="0" rIns="0" bIns="0" rtlCol="0" anchor="t">
            <a:spAutoFit/>
          </a:bodyPr>
          <a:lstStyle/>
          <a:p>
            <a:pPr algn="ctr">
              <a:lnSpc>
                <a:spcPts val="15459"/>
              </a:lnSpc>
            </a:pPr>
            <a:r>
              <a:rPr lang="en-US" sz="15459">
                <a:solidFill>
                  <a:srgbClr val="B91646"/>
                </a:solidFill>
                <a:latin typeface="Brittany Bold"/>
              </a:rPr>
              <a:t>61</a:t>
            </a:r>
          </a:p>
        </p:txBody>
      </p:sp>
      <p:sp>
        <p:nvSpPr>
          <p:cNvPr id="14" name="TextBox 14"/>
          <p:cNvSpPr txBox="1"/>
          <p:nvPr/>
        </p:nvSpPr>
        <p:spPr>
          <a:xfrm>
            <a:off x="6852662" y="7253397"/>
            <a:ext cx="4582676" cy="522777"/>
          </a:xfrm>
          <a:prstGeom prst="rect">
            <a:avLst/>
          </a:prstGeom>
        </p:spPr>
        <p:txBody>
          <a:bodyPr lIns="0" tIns="0" rIns="0" bIns="0" rtlCol="0" anchor="t">
            <a:spAutoFit/>
          </a:bodyPr>
          <a:lstStyle/>
          <a:p>
            <a:pPr algn="ctr">
              <a:lnSpc>
                <a:spcPts val="4260"/>
              </a:lnSpc>
            </a:pPr>
            <a:r>
              <a:rPr lang="en-US" sz="3043" spc="456">
                <a:solidFill>
                  <a:srgbClr val="000000"/>
                </a:solidFill>
                <a:latin typeface="Bebas Neue"/>
              </a:rPr>
              <a:t>BESADA TURİZM</a:t>
            </a:r>
          </a:p>
        </p:txBody>
      </p:sp>
      <p:sp>
        <p:nvSpPr>
          <p:cNvPr id="15" name="TextBox 15"/>
          <p:cNvSpPr txBox="1"/>
          <p:nvPr/>
        </p:nvSpPr>
        <p:spPr>
          <a:xfrm>
            <a:off x="5732434" y="952500"/>
            <a:ext cx="6823132" cy="694851"/>
          </a:xfrm>
          <a:prstGeom prst="rect">
            <a:avLst/>
          </a:prstGeom>
        </p:spPr>
        <p:txBody>
          <a:bodyPr lIns="0" tIns="0" rIns="0" bIns="0" rtlCol="0" anchor="t">
            <a:spAutoFit/>
          </a:bodyPr>
          <a:lstStyle/>
          <a:p>
            <a:pPr>
              <a:lnSpc>
                <a:spcPts val="5696"/>
              </a:lnSpc>
            </a:pPr>
            <a:r>
              <a:rPr lang="en-US" sz="4068">
                <a:solidFill>
                  <a:srgbClr val="545454"/>
                </a:solidFill>
                <a:latin typeface="Bebas Neue Bold"/>
              </a:rPr>
              <a:t>BİLİŞİM SİSTEMLERİ ANALİZİ VE TASARIMI</a:t>
            </a:r>
          </a:p>
        </p:txBody>
      </p:sp>
      <p:sp>
        <p:nvSpPr>
          <p:cNvPr id="16" name="TextBox 16"/>
          <p:cNvSpPr txBox="1"/>
          <p:nvPr/>
        </p:nvSpPr>
        <p:spPr>
          <a:xfrm>
            <a:off x="6466496" y="8281994"/>
            <a:ext cx="1659909" cy="423193"/>
          </a:xfrm>
          <a:prstGeom prst="rect">
            <a:avLst/>
          </a:prstGeom>
        </p:spPr>
        <p:txBody>
          <a:bodyPr wrap="square" lIns="0" tIns="0" rIns="0" bIns="0" rtlCol="0" anchor="t">
            <a:spAutoFit/>
          </a:bodyPr>
          <a:lstStyle/>
          <a:p>
            <a:pPr algn="ctr">
              <a:lnSpc>
                <a:spcPts val="3300"/>
              </a:lnSpc>
              <a:spcBef>
                <a:spcPct val="0"/>
              </a:spcBef>
            </a:pPr>
            <a:r>
              <a:rPr lang="en-US" sz="3300" dirty="0">
                <a:solidFill>
                  <a:srgbClr val="545454"/>
                </a:solidFill>
                <a:latin typeface="Bebas Neue Bold"/>
              </a:rPr>
              <a:t>OKTAY ONAR</a:t>
            </a:r>
          </a:p>
        </p:txBody>
      </p:sp>
      <p:sp>
        <p:nvSpPr>
          <p:cNvPr id="17" name="TextBox 17"/>
          <p:cNvSpPr txBox="1"/>
          <p:nvPr/>
        </p:nvSpPr>
        <p:spPr>
          <a:xfrm>
            <a:off x="9859473" y="8281994"/>
            <a:ext cx="2007156" cy="455295"/>
          </a:xfrm>
          <a:prstGeom prst="rect">
            <a:avLst/>
          </a:prstGeom>
        </p:spPr>
        <p:txBody>
          <a:bodyPr lIns="0" tIns="0" rIns="0" bIns="0" rtlCol="0" anchor="t">
            <a:spAutoFit/>
          </a:bodyPr>
          <a:lstStyle/>
          <a:p>
            <a:pPr algn="ctr">
              <a:lnSpc>
                <a:spcPts val="3300"/>
              </a:lnSpc>
              <a:spcBef>
                <a:spcPct val="0"/>
              </a:spcBef>
            </a:pPr>
            <a:r>
              <a:rPr lang="en-US" sz="3300">
                <a:solidFill>
                  <a:srgbClr val="545454"/>
                </a:solidFill>
                <a:latin typeface="Bebas Neue Bold"/>
              </a:rPr>
              <a:t>MUSTAFA TANIN</a:t>
            </a:r>
          </a:p>
        </p:txBody>
      </p:sp>
      <p:sp>
        <p:nvSpPr>
          <p:cNvPr id="18" name="TextBox 18"/>
          <p:cNvSpPr txBox="1"/>
          <p:nvPr/>
        </p:nvSpPr>
        <p:spPr>
          <a:xfrm>
            <a:off x="6466496" y="9305925"/>
            <a:ext cx="1745575" cy="455295"/>
          </a:xfrm>
          <a:prstGeom prst="rect">
            <a:avLst/>
          </a:prstGeom>
        </p:spPr>
        <p:txBody>
          <a:bodyPr lIns="0" tIns="0" rIns="0" bIns="0" rtlCol="0" anchor="t">
            <a:spAutoFit/>
          </a:bodyPr>
          <a:lstStyle/>
          <a:p>
            <a:pPr algn="ctr">
              <a:lnSpc>
                <a:spcPts val="3300"/>
              </a:lnSpc>
              <a:spcBef>
                <a:spcPct val="0"/>
              </a:spcBef>
            </a:pPr>
            <a:r>
              <a:rPr lang="en-US" sz="3300">
                <a:solidFill>
                  <a:srgbClr val="545454"/>
                </a:solidFill>
                <a:latin typeface="Bebas Neue Bold"/>
              </a:rPr>
              <a:t>FURKAN UÇAN</a:t>
            </a:r>
          </a:p>
        </p:txBody>
      </p:sp>
      <p:sp>
        <p:nvSpPr>
          <p:cNvPr id="19" name="TextBox 19"/>
          <p:cNvSpPr txBox="1"/>
          <p:nvPr/>
        </p:nvSpPr>
        <p:spPr>
          <a:xfrm>
            <a:off x="9776725" y="9305925"/>
            <a:ext cx="2172653" cy="455295"/>
          </a:xfrm>
          <a:prstGeom prst="rect">
            <a:avLst/>
          </a:prstGeom>
        </p:spPr>
        <p:txBody>
          <a:bodyPr lIns="0" tIns="0" rIns="0" bIns="0" rtlCol="0" anchor="t">
            <a:spAutoFit/>
          </a:bodyPr>
          <a:lstStyle/>
          <a:p>
            <a:pPr algn="ctr">
              <a:lnSpc>
                <a:spcPts val="3300"/>
              </a:lnSpc>
              <a:spcBef>
                <a:spcPct val="0"/>
              </a:spcBef>
            </a:pPr>
            <a:r>
              <a:rPr lang="en-US" sz="3300">
                <a:solidFill>
                  <a:srgbClr val="545454"/>
                </a:solidFill>
                <a:latin typeface="Bebas Neue Bold"/>
              </a:rPr>
              <a:t>KAAN YETIMOĞLU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Freeform 2"/>
          <p:cNvSpPr/>
          <p:nvPr/>
        </p:nvSpPr>
        <p:spPr>
          <a:xfrm>
            <a:off x="294188" y="1505514"/>
            <a:ext cx="17699625" cy="8355032"/>
          </a:xfrm>
          <a:custGeom>
            <a:avLst/>
            <a:gdLst/>
            <a:ahLst/>
            <a:cxnLst/>
            <a:rect l="l" t="t" r="r" b="b"/>
            <a:pathLst>
              <a:path w="17699625" h="8355032">
                <a:moveTo>
                  <a:pt x="0" y="0"/>
                </a:moveTo>
                <a:lnTo>
                  <a:pt x="17699624" y="0"/>
                </a:lnTo>
                <a:lnTo>
                  <a:pt x="17699624" y="8355032"/>
                </a:lnTo>
                <a:lnTo>
                  <a:pt x="0" y="8355032"/>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2522220" y="266700"/>
            <a:ext cx="13243560" cy="2034540"/>
          </a:xfrm>
          <a:prstGeom prst="rect">
            <a:avLst/>
          </a:prstGeom>
        </p:spPr>
        <p:txBody>
          <a:bodyPr lIns="0" tIns="0" rIns="0" bIns="0" rtlCol="0" anchor="t">
            <a:spAutoFit/>
          </a:bodyPr>
          <a:lstStyle/>
          <a:p>
            <a:pPr algn="ctr">
              <a:lnSpc>
                <a:spcPts val="15000"/>
              </a:lnSpc>
              <a:spcBef>
                <a:spcPct val="0"/>
              </a:spcBef>
            </a:pPr>
            <a:r>
              <a:rPr lang="en-US" sz="15000">
                <a:solidFill>
                  <a:srgbClr val="569ED2"/>
                </a:solidFill>
                <a:latin typeface="Bebas Neue Bold"/>
              </a:rPr>
              <a:t>VERİTABANI TABLOLARI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Freeform 2"/>
          <p:cNvSpPr/>
          <p:nvPr/>
        </p:nvSpPr>
        <p:spPr>
          <a:xfrm>
            <a:off x="302468" y="1459287"/>
            <a:ext cx="17683064" cy="8290105"/>
          </a:xfrm>
          <a:custGeom>
            <a:avLst/>
            <a:gdLst/>
            <a:ahLst/>
            <a:cxnLst/>
            <a:rect l="l" t="t" r="r" b="b"/>
            <a:pathLst>
              <a:path w="17683064" h="8290105">
                <a:moveTo>
                  <a:pt x="0" y="0"/>
                </a:moveTo>
                <a:lnTo>
                  <a:pt x="17683064" y="0"/>
                </a:lnTo>
                <a:lnTo>
                  <a:pt x="17683064" y="8290105"/>
                </a:lnTo>
                <a:lnTo>
                  <a:pt x="0" y="8290105"/>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659821" y="347094"/>
            <a:ext cx="4968359" cy="937895"/>
          </a:xfrm>
          <a:prstGeom prst="rect">
            <a:avLst/>
          </a:prstGeom>
        </p:spPr>
        <p:txBody>
          <a:bodyPr lIns="0" tIns="0" rIns="0" bIns="0" rtlCol="0" anchor="t">
            <a:spAutoFit/>
          </a:bodyPr>
          <a:lstStyle/>
          <a:p>
            <a:pPr algn="ctr">
              <a:lnSpc>
                <a:spcPts val="6999"/>
              </a:lnSpc>
              <a:spcBef>
                <a:spcPct val="0"/>
              </a:spcBef>
            </a:pPr>
            <a:r>
              <a:rPr lang="en-US" sz="6999">
                <a:solidFill>
                  <a:srgbClr val="000000"/>
                </a:solidFill>
                <a:latin typeface="Bebas Neue Bold"/>
              </a:rPr>
              <a:t>ANA GİRİŞ SAYFASI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Freeform 2"/>
          <p:cNvSpPr/>
          <p:nvPr/>
        </p:nvSpPr>
        <p:spPr>
          <a:xfrm>
            <a:off x="225316" y="1356668"/>
            <a:ext cx="17837368" cy="8318522"/>
          </a:xfrm>
          <a:custGeom>
            <a:avLst/>
            <a:gdLst/>
            <a:ahLst/>
            <a:cxnLst/>
            <a:rect l="l" t="t" r="r" b="b"/>
            <a:pathLst>
              <a:path w="17837368" h="8318522">
                <a:moveTo>
                  <a:pt x="0" y="0"/>
                </a:moveTo>
                <a:lnTo>
                  <a:pt x="17837368" y="0"/>
                </a:lnTo>
                <a:lnTo>
                  <a:pt x="17837368" y="8318522"/>
                </a:lnTo>
                <a:lnTo>
                  <a:pt x="0" y="8318522"/>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502896" y="450482"/>
            <a:ext cx="5282208" cy="937895"/>
          </a:xfrm>
          <a:prstGeom prst="rect">
            <a:avLst/>
          </a:prstGeom>
        </p:spPr>
        <p:txBody>
          <a:bodyPr lIns="0" tIns="0" rIns="0" bIns="0" rtlCol="0" anchor="t">
            <a:spAutoFit/>
          </a:bodyPr>
          <a:lstStyle/>
          <a:p>
            <a:pPr algn="ctr">
              <a:lnSpc>
                <a:spcPts val="6999"/>
              </a:lnSpc>
              <a:spcBef>
                <a:spcPct val="0"/>
              </a:spcBef>
            </a:pPr>
            <a:r>
              <a:rPr lang="en-US" sz="6999">
                <a:solidFill>
                  <a:srgbClr val="000000"/>
                </a:solidFill>
                <a:latin typeface="Bebas Neue Bold"/>
              </a:rPr>
              <a:t>ADMİN GİRİŞ PANELİ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Freeform 2"/>
          <p:cNvSpPr/>
          <p:nvPr/>
        </p:nvSpPr>
        <p:spPr>
          <a:xfrm>
            <a:off x="325081" y="1545639"/>
            <a:ext cx="17637838" cy="8095906"/>
          </a:xfrm>
          <a:custGeom>
            <a:avLst/>
            <a:gdLst/>
            <a:ahLst/>
            <a:cxnLst/>
            <a:rect l="l" t="t" r="r" b="b"/>
            <a:pathLst>
              <a:path w="17637838" h="8095906">
                <a:moveTo>
                  <a:pt x="0" y="0"/>
                </a:moveTo>
                <a:lnTo>
                  <a:pt x="17637838" y="0"/>
                </a:lnTo>
                <a:lnTo>
                  <a:pt x="17637838" y="8095905"/>
                </a:lnTo>
                <a:lnTo>
                  <a:pt x="0" y="8095905"/>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530042" y="426508"/>
            <a:ext cx="5227915" cy="937895"/>
          </a:xfrm>
          <a:prstGeom prst="rect">
            <a:avLst/>
          </a:prstGeom>
        </p:spPr>
        <p:txBody>
          <a:bodyPr lIns="0" tIns="0" rIns="0" bIns="0" rtlCol="0" anchor="t">
            <a:spAutoFit/>
          </a:bodyPr>
          <a:lstStyle/>
          <a:p>
            <a:pPr algn="ctr">
              <a:lnSpc>
                <a:spcPts val="6999"/>
              </a:lnSpc>
              <a:spcBef>
                <a:spcPct val="0"/>
              </a:spcBef>
            </a:pPr>
            <a:r>
              <a:rPr lang="en-US" sz="6999">
                <a:solidFill>
                  <a:srgbClr val="000000"/>
                </a:solidFill>
                <a:latin typeface="Bebas Neue Bold"/>
              </a:rPr>
              <a:t>ŞOFÖR GİRİŞ PANELİ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Freeform 2"/>
          <p:cNvSpPr/>
          <p:nvPr/>
        </p:nvSpPr>
        <p:spPr>
          <a:xfrm>
            <a:off x="312271" y="1566032"/>
            <a:ext cx="17663459" cy="8319340"/>
          </a:xfrm>
          <a:custGeom>
            <a:avLst/>
            <a:gdLst/>
            <a:ahLst/>
            <a:cxnLst/>
            <a:rect l="l" t="t" r="r" b="b"/>
            <a:pathLst>
              <a:path w="17663459" h="8319340">
                <a:moveTo>
                  <a:pt x="0" y="0"/>
                </a:moveTo>
                <a:lnTo>
                  <a:pt x="17663458" y="0"/>
                </a:lnTo>
                <a:lnTo>
                  <a:pt x="17663458" y="8319340"/>
                </a:lnTo>
                <a:lnTo>
                  <a:pt x="0" y="831934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5672614" y="372941"/>
            <a:ext cx="6942773" cy="937895"/>
          </a:xfrm>
          <a:prstGeom prst="rect">
            <a:avLst/>
          </a:prstGeom>
        </p:spPr>
        <p:txBody>
          <a:bodyPr lIns="0" tIns="0" rIns="0" bIns="0" rtlCol="0" anchor="t">
            <a:spAutoFit/>
          </a:bodyPr>
          <a:lstStyle/>
          <a:p>
            <a:pPr algn="ctr">
              <a:lnSpc>
                <a:spcPts val="6999"/>
              </a:lnSpc>
              <a:spcBef>
                <a:spcPct val="0"/>
              </a:spcBef>
            </a:pPr>
            <a:r>
              <a:rPr lang="en-US" sz="6999">
                <a:solidFill>
                  <a:srgbClr val="000000"/>
                </a:solidFill>
                <a:latin typeface="Bebas Neue Bold"/>
              </a:rPr>
              <a:t>ADMİN PANELİ ANA EKRAN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Freeform 2"/>
          <p:cNvSpPr/>
          <p:nvPr/>
        </p:nvSpPr>
        <p:spPr>
          <a:xfrm>
            <a:off x="231151" y="1552133"/>
            <a:ext cx="17825697" cy="8366395"/>
          </a:xfrm>
          <a:custGeom>
            <a:avLst/>
            <a:gdLst/>
            <a:ahLst/>
            <a:cxnLst/>
            <a:rect l="l" t="t" r="r" b="b"/>
            <a:pathLst>
              <a:path w="17825697" h="8366395">
                <a:moveTo>
                  <a:pt x="0" y="0"/>
                </a:moveTo>
                <a:lnTo>
                  <a:pt x="17825698" y="0"/>
                </a:lnTo>
                <a:lnTo>
                  <a:pt x="17825698" y="8366395"/>
                </a:lnTo>
                <a:lnTo>
                  <a:pt x="0" y="8366395"/>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4138732" y="424635"/>
            <a:ext cx="10010537" cy="937895"/>
          </a:xfrm>
          <a:prstGeom prst="rect">
            <a:avLst/>
          </a:prstGeom>
        </p:spPr>
        <p:txBody>
          <a:bodyPr lIns="0" tIns="0" rIns="0" bIns="0" rtlCol="0" anchor="t">
            <a:spAutoFit/>
          </a:bodyPr>
          <a:lstStyle/>
          <a:p>
            <a:pPr algn="ctr">
              <a:lnSpc>
                <a:spcPts val="6999"/>
              </a:lnSpc>
              <a:spcBef>
                <a:spcPct val="0"/>
              </a:spcBef>
            </a:pPr>
            <a:r>
              <a:rPr lang="en-US" sz="6999">
                <a:solidFill>
                  <a:srgbClr val="000000"/>
                </a:solidFill>
                <a:latin typeface="Bebas Neue Bold"/>
              </a:rPr>
              <a:t>ADMİN PANELİ REZERVASYON EKLEME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Freeform 2"/>
          <p:cNvSpPr/>
          <p:nvPr/>
        </p:nvSpPr>
        <p:spPr>
          <a:xfrm>
            <a:off x="265149" y="1576623"/>
            <a:ext cx="17757703" cy="8102303"/>
          </a:xfrm>
          <a:custGeom>
            <a:avLst/>
            <a:gdLst/>
            <a:ahLst/>
            <a:cxnLst/>
            <a:rect l="l" t="t" r="r" b="b"/>
            <a:pathLst>
              <a:path w="17757703" h="8102303">
                <a:moveTo>
                  <a:pt x="0" y="0"/>
                </a:moveTo>
                <a:lnTo>
                  <a:pt x="17757702" y="0"/>
                </a:lnTo>
                <a:lnTo>
                  <a:pt x="17757702" y="8102302"/>
                </a:lnTo>
                <a:lnTo>
                  <a:pt x="0" y="8102302"/>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7217152" y="321401"/>
            <a:ext cx="3853696" cy="937895"/>
          </a:xfrm>
          <a:prstGeom prst="rect">
            <a:avLst/>
          </a:prstGeom>
        </p:spPr>
        <p:txBody>
          <a:bodyPr lIns="0" tIns="0" rIns="0" bIns="0" rtlCol="0" anchor="t">
            <a:spAutoFit/>
          </a:bodyPr>
          <a:lstStyle/>
          <a:p>
            <a:pPr algn="ctr">
              <a:lnSpc>
                <a:spcPts val="6999"/>
              </a:lnSpc>
              <a:spcBef>
                <a:spcPct val="0"/>
              </a:spcBef>
            </a:pPr>
            <a:r>
              <a:rPr lang="en-US" sz="6999">
                <a:solidFill>
                  <a:srgbClr val="000000"/>
                </a:solidFill>
                <a:latin typeface="Bebas Neue Bold"/>
              </a:rPr>
              <a:t>ŞOFÖR PANELI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3494067" y="4245061"/>
            <a:ext cx="11299867" cy="3209925"/>
          </a:xfrm>
          <a:prstGeom prst="rect">
            <a:avLst/>
          </a:prstGeom>
        </p:spPr>
        <p:txBody>
          <a:bodyPr lIns="0" tIns="0" rIns="0" bIns="0" rtlCol="0" anchor="t">
            <a:spAutoFit/>
          </a:bodyPr>
          <a:lstStyle/>
          <a:p>
            <a:pPr algn="ctr">
              <a:lnSpc>
                <a:spcPts val="26039"/>
              </a:lnSpc>
            </a:pPr>
            <a:r>
              <a:rPr lang="en-US" sz="18600">
                <a:solidFill>
                  <a:srgbClr val="000000"/>
                </a:solidFill>
                <a:latin typeface="Bebas Neue Bold"/>
              </a:rPr>
              <a:t>Ederiz</a:t>
            </a:r>
          </a:p>
        </p:txBody>
      </p:sp>
      <p:sp>
        <p:nvSpPr>
          <p:cNvPr id="3" name="TextBox 3"/>
          <p:cNvSpPr txBox="1"/>
          <p:nvPr/>
        </p:nvSpPr>
        <p:spPr>
          <a:xfrm>
            <a:off x="6088107" y="3569340"/>
            <a:ext cx="6132883" cy="1613667"/>
          </a:xfrm>
          <a:prstGeom prst="rect">
            <a:avLst/>
          </a:prstGeom>
        </p:spPr>
        <p:txBody>
          <a:bodyPr lIns="0" tIns="0" rIns="0" bIns="0" rtlCol="0" anchor="t">
            <a:spAutoFit/>
          </a:bodyPr>
          <a:lstStyle/>
          <a:p>
            <a:pPr algn="ctr">
              <a:lnSpc>
                <a:spcPts val="12120"/>
              </a:lnSpc>
            </a:pPr>
            <a:r>
              <a:rPr lang="en-US" sz="12120">
                <a:solidFill>
                  <a:srgbClr val="B91646"/>
                </a:solidFill>
                <a:latin typeface="Brittany Bold"/>
              </a:rPr>
              <a:t>Tesekkür</a:t>
            </a:r>
          </a:p>
        </p:txBody>
      </p:sp>
      <p:sp>
        <p:nvSpPr>
          <p:cNvPr id="4" name="AutoShape 4"/>
          <p:cNvSpPr/>
          <p:nvPr/>
        </p:nvSpPr>
        <p:spPr>
          <a:xfrm rot="2017">
            <a:off x="1028704" y="8439495"/>
            <a:ext cx="16230603" cy="0"/>
          </a:xfrm>
          <a:prstGeom prst="line">
            <a:avLst/>
          </a:prstGeom>
          <a:ln w="19050" cap="flat">
            <a:solidFill>
              <a:srgbClr val="000000"/>
            </a:solidFill>
            <a:prstDash val="solid"/>
            <a:headEnd type="none" w="sm" len="sm"/>
            <a:tailEnd type="none" w="sm" len="sm"/>
          </a:ln>
        </p:spPr>
        <p:txBody>
          <a:bodyPr/>
          <a:lstStyle/>
          <a:p>
            <a:endParaRPr lang="tr-TR"/>
          </a:p>
        </p:txBody>
      </p:sp>
      <p:sp>
        <p:nvSpPr>
          <p:cNvPr id="5" name="AutoShape 5"/>
          <p:cNvSpPr/>
          <p:nvPr/>
        </p:nvSpPr>
        <p:spPr>
          <a:xfrm rot="2017">
            <a:off x="1028704" y="1797738"/>
            <a:ext cx="16230603" cy="0"/>
          </a:xfrm>
          <a:prstGeom prst="line">
            <a:avLst/>
          </a:prstGeom>
          <a:ln w="19050" cap="flat">
            <a:solidFill>
              <a:srgbClr val="000000"/>
            </a:solidFill>
            <a:prstDash val="solid"/>
            <a:headEnd type="none" w="sm" len="sm"/>
            <a:tailEnd type="none" w="sm" len="sm"/>
          </a:ln>
        </p:spPr>
        <p:txBody>
          <a:bodyPr/>
          <a:lstStyle/>
          <a:p>
            <a:endParaRPr lang="tr-T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AutoShape 2"/>
          <p:cNvSpPr/>
          <p:nvPr/>
        </p:nvSpPr>
        <p:spPr>
          <a:xfrm>
            <a:off x="1028711" y="9267825"/>
            <a:ext cx="16230600" cy="9525"/>
          </a:xfrm>
          <a:prstGeom prst="line">
            <a:avLst/>
          </a:prstGeom>
          <a:ln w="19050" cap="flat">
            <a:solidFill>
              <a:srgbClr val="000000"/>
            </a:solidFill>
            <a:prstDash val="solid"/>
            <a:headEnd type="none" w="sm" len="sm"/>
            <a:tailEnd type="none" w="sm" len="sm"/>
          </a:ln>
        </p:spPr>
        <p:txBody>
          <a:bodyPr/>
          <a:lstStyle/>
          <a:p>
            <a:endParaRPr lang="tr-TR"/>
          </a:p>
        </p:txBody>
      </p:sp>
      <p:sp>
        <p:nvSpPr>
          <p:cNvPr id="3" name="AutoShape 3"/>
          <p:cNvSpPr/>
          <p:nvPr/>
        </p:nvSpPr>
        <p:spPr>
          <a:xfrm rot="2017">
            <a:off x="1028704" y="1797738"/>
            <a:ext cx="16230603" cy="0"/>
          </a:xfrm>
          <a:prstGeom prst="line">
            <a:avLst/>
          </a:prstGeom>
          <a:ln w="19050" cap="flat">
            <a:solidFill>
              <a:srgbClr val="000000"/>
            </a:solidFill>
            <a:prstDash val="solid"/>
            <a:headEnd type="none" w="sm" len="sm"/>
            <a:tailEnd type="none" w="sm" len="sm"/>
          </a:ln>
        </p:spPr>
        <p:txBody>
          <a:bodyPr/>
          <a:lstStyle/>
          <a:p>
            <a:endParaRPr lang="tr-TR"/>
          </a:p>
        </p:txBody>
      </p:sp>
      <p:grpSp>
        <p:nvGrpSpPr>
          <p:cNvPr id="4" name="Group 4"/>
          <p:cNvGrpSpPr/>
          <p:nvPr/>
        </p:nvGrpSpPr>
        <p:grpSpPr>
          <a:xfrm>
            <a:off x="16981873" y="1121493"/>
            <a:ext cx="277427" cy="277427"/>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tr-TR"/>
            </a:p>
          </p:txBody>
        </p:sp>
      </p:grpSp>
      <p:grpSp>
        <p:nvGrpSpPr>
          <p:cNvPr id="6" name="Group 6"/>
          <p:cNvGrpSpPr/>
          <p:nvPr/>
        </p:nvGrpSpPr>
        <p:grpSpPr>
          <a:xfrm>
            <a:off x="16575495" y="1121493"/>
            <a:ext cx="277427" cy="277427"/>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tr-TR"/>
            </a:p>
          </p:txBody>
        </p:sp>
      </p:grpSp>
      <p:grpSp>
        <p:nvGrpSpPr>
          <p:cNvPr id="8" name="Group 8"/>
          <p:cNvGrpSpPr/>
          <p:nvPr/>
        </p:nvGrpSpPr>
        <p:grpSpPr>
          <a:xfrm>
            <a:off x="16169118" y="1121493"/>
            <a:ext cx="277427" cy="27742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tr-TR"/>
            </a:p>
          </p:txBody>
        </p:sp>
      </p:grpSp>
      <p:sp>
        <p:nvSpPr>
          <p:cNvPr id="10" name="TextBox 10"/>
          <p:cNvSpPr txBox="1"/>
          <p:nvPr/>
        </p:nvSpPr>
        <p:spPr>
          <a:xfrm>
            <a:off x="1028700" y="2307326"/>
            <a:ext cx="16230600" cy="1529088"/>
          </a:xfrm>
          <a:prstGeom prst="rect">
            <a:avLst/>
          </a:prstGeom>
        </p:spPr>
        <p:txBody>
          <a:bodyPr lIns="0" tIns="0" rIns="0" bIns="0" rtlCol="0" anchor="t">
            <a:spAutoFit/>
          </a:bodyPr>
          <a:lstStyle/>
          <a:p>
            <a:pPr algn="ctr">
              <a:lnSpc>
                <a:spcPts val="10700"/>
              </a:lnSpc>
            </a:pPr>
            <a:r>
              <a:rPr lang="en-US" sz="10700">
                <a:solidFill>
                  <a:srgbClr val="B91646"/>
                </a:solidFill>
                <a:latin typeface="Poppins"/>
              </a:rPr>
              <a:t>PROBLEMİN TANIMI</a:t>
            </a:r>
          </a:p>
        </p:txBody>
      </p:sp>
      <p:sp>
        <p:nvSpPr>
          <p:cNvPr id="11" name="TextBox 11"/>
          <p:cNvSpPr txBox="1"/>
          <p:nvPr/>
        </p:nvSpPr>
        <p:spPr>
          <a:xfrm>
            <a:off x="0" y="4103741"/>
            <a:ext cx="18003684" cy="1293495"/>
          </a:xfrm>
          <a:prstGeom prst="rect">
            <a:avLst/>
          </a:prstGeom>
        </p:spPr>
        <p:txBody>
          <a:bodyPr lIns="0" tIns="0" rIns="0" bIns="0" rtlCol="0" anchor="t">
            <a:spAutoFit/>
          </a:bodyPr>
          <a:lstStyle/>
          <a:p>
            <a:pPr marL="712470" lvl="1" indent="-356235" algn="ctr">
              <a:lnSpc>
                <a:spcPts val="3300"/>
              </a:lnSpc>
              <a:buFont typeface="Arial"/>
              <a:buChar char="•"/>
            </a:pPr>
            <a:r>
              <a:rPr lang="en-US" sz="3300">
                <a:solidFill>
                  <a:srgbClr val="000000"/>
                </a:solidFill>
                <a:latin typeface="Bebas Neue"/>
              </a:rPr>
              <a:t>BESADA TURIZM MÜŞTERI BILGILERINI TUTMAK , REZERVASYONLARINI DÜZENLEMEK HUSUSUNDA EXCEL KULLANARAK IŞLERI ZORLAŞTIRMAK VE VERIMSIZLEŞTIRMEKTEYDI. MÜŞTERI BILGILERININ DAHA RAHAT TUTULABILMESI IÇIN, ORGANIZASYONUN DAHA DÜZENLI GERÇEKLEŞTIRILEBILMESI IÇIN WEB TABANLI SISTEM GELIŞTIRIMESINE IHTIYAÇ DUYULDU.</a:t>
            </a:r>
          </a:p>
        </p:txBody>
      </p:sp>
      <p:sp>
        <p:nvSpPr>
          <p:cNvPr id="12" name="TextBox 12"/>
          <p:cNvSpPr txBox="1"/>
          <p:nvPr/>
        </p:nvSpPr>
        <p:spPr>
          <a:xfrm>
            <a:off x="0" y="6121136"/>
            <a:ext cx="18003684" cy="874395"/>
          </a:xfrm>
          <a:prstGeom prst="rect">
            <a:avLst/>
          </a:prstGeom>
        </p:spPr>
        <p:txBody>
          <a:bodyPr lIns="0" tIns="0" rIns="0" bIns="0" rtlCol="0" anchor="t">
            <a:spAutoFit/>
          </a:bodyPr>
          <a:lstStyle/>
          <a:p>
            <a:pPr marL="712470" lvl="1" indent="-356235" algn="ctr">
              <a:lnSpc>
                <a:spcPts val="3300"/>
              </a:lnSpc>
              <a:buFont typeface="Arial"/>
              <a:buChar char="•"/>
            </a:pPr>
            <a:r>
              <a:rPr lang="en-US" sz="3300">
                <a:solidFill>
                  <a:srgbClr val="000000"/>
                </a:solidFill>
                <a:latin typeface="Bebas Neue"/>
              </a:rPr>
              <a:t>  BIR BAŞKA SORUN OLAN TURU DÜZENLEYEN ŞOFÖRÜN HANGI TURU HANGI MÜŞTERIYLE YAPACAĞI KONUSUNDA BILGISIZ OLMASI, BU BILGIYI EDINEBILMESI IÇIN YÖNETICIYI SÜREKLI RAHATSIZ ETMESI GEREKMESI DURUMU ENGELLENMEYE ÇALIŞILMIŞTIR.</a:t>
            </a:r>
          </a:p>
        </p:txBody>
      </p:sp>
      <p:sp>
        <p:nvSpPr>
          <p:cNvPr id="13" name="TextBox 13"/>
          <p:cNvSpPr txBox="1"/>
          <p:nvPr/>
        </p:nvSpPr>
        <p:spPr>
          <a:xfrm>
            <a:off x="0" y="7852781"/>
            <a:ext cx="18003684" cy="874395"/>
          </a:xfrm>
          <a:prstGeom prst="rect">
            <a:avLst/>
          </a:prstGeom>
        </p:spPr>
        <p:txBody>
          <a:bodyPr lIns="0" tIns="0" rIns="0" bIns="0" rtlCol="0" anchor="t">
            <a:spAutoFit/>
          </a:bodyPr>
          <a:lstStyle/>
          <a:p>
            <a:pPr marL="712470" lvl="1" indent="-356235" algn="ctr">
              <a:lnSpc>
                <a:spcPts val="3300"/>
              </a:lnSpc>
              <a:buFont typeface="Arial"/>
              <a:buChar char="•"/>
            </a:pPr>
            <a:r>
              <a:rPr lang="en-US" sz="3300">
                <a:solidFill>
                  <a:srgbClr val="000000"/>
                </a:solidFill>
                <a:latin typeface="Bebas Neue"/>
              </a:rPr>
              <a:t>ÖTE YANDAN MÜŞTERILERIN DE TUR DÜZENLENIRKEN VEYA DAHA ÖNCESINDE OLUŞABILIECEK ŞIKAYETLERI VE TALEPLERI IÇIN YÖNETICIYI ARAMADAN ILETIŞIMDE BULUNABILMESI IÇIN MÜŞTERI ŞIKAYET PANELI OLUŞTURULMASI HEDEFLENMIŞTIR.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6137630" y="2610914"/>
            <a:ext cx="6012740" cy="1598730"/>
          </a:xfrm>
          <a:prstGeom prst="rect">
            <a:avLst/>
          </a:prstGeom>
        </p:spPr>
        <p:txBody>
          <a:bodyPr lIns="0" tIns="0" rIns="0" bIns="0" rtlCol="0" anchor="t">
            <a:spAutoFit/>
          </a:bodyPr>
          <a:lstStyle/>
          <a:p>
            <a:pPr algn="ctr">
              <a:lnSpc>
                <a:spcPts val="11883"/>
              </a:lnSpc>
            </a:pPr>
            <a:r>
              <a:rPr lang="en-US" sz="11883">
                <a:solidFill>
                  <a:srgbClr val="000000"/>
                </a:solidFill>
                <a:latin typeface="Bebas Neue Bold"/>
              </a:rPr>
              <a:t> AMAÇLAR</a:t>
            </a:r>
          </a:p>
        </p:txBody>
      </p:sp>
      <p:sp>
        <p:nvSpPr>
          <p:cNvPr id="3" name="TextBox 3"/>
          <p:cNvSpPr txBox="1"/>
          <p:nvPr/>
        </p:nvSpPr>
        <p:spPr>
          <a:xfrm>
            <a:off x="6881184" y="1200150"/>
            <a:ext cx="4537872" cy="1191689"/>
          </a:xfrm>
          <a:prstGeom prst="rect">
            <a:avLst/>
          </a:prstGeom>
        </p:spPr>
        <p:txBody>
          <a:bodyPr lIns="0" tIns="0" rIns="0" bIns="0" rtlCol="0" anchor="t">
            <a:spAutoFit/>
          </a:bodyPr>
          <a:lstStyle/>
          <a:p>
            <a:pPr algn="ctr">
              <a:lnSpc>
                <a:spcPts val="8968"/>
              </a:lnSpc>
            </a:pPr>
            <a:r>
              <a:rPr lang="en-US" sz="8968">
                <a:solidFill>
                  <a:srgbClr val="B91646"/>
                </a:solidFill>
                <a:latin typeface="Brittany Bold"/>
              </a:rPr>
              <a:t>Hedefler ve</a:t>
            </a:r>
          </a:p>
        </p:txBody>
      </p:sp>
      <p:sp>
        <p:nvSpPr>
          <p:cNvPr id="4" name="AutoShape 4"/>
          <p:cNvSpPr/>
          <p:nvPr/>
        </p:nvSpPr>
        <p:spPr>
          <a:xfrm>
            <a:off x="1635406" y="5153025"/>
            <a:ext cx="16230600" cy="9525"/>
          </a:xfrm>
          <a:prstGeom prst="line">
            <a:avLst/>
          </a:prstGeom>
          <a:ln w="19050" cap="flat">
            <a:solidFill>
              <a:srgbClr val="000000"/>
            </a:solidFill>
            <a:prstDash val="solid"/>
            <a:headEnd type="none" w="sm" len="sm"/>
            <a:tailEnd type="none" w="sm" len="sm"/>
          </a:ln>
        </p:spPr>
        <p:txBody>
          <a:bodyPr/>
          <a:lstStyle/>
          <a:p>
            <a:endParaRPr lang="tr-TR"/>
          </a:p>
        </p:txBody>
      </p:sp>
      <p:grpSp>
        <p:nvGrpSpPr>
          <p:cNvPr id="5" name="Group 5"/>
          <p:cNvGrpSpPr/>
          <p:nvPr/>
        </p:nvGrpSpPr>
        <p:grpSpPr>
          <a:xfrm>
            <a:off x="6637827" y="6033540"/>
            <a:ext cx="5012346" cy="781940"/>
            <a:chOff x="0" y="0"/>
            <a:chExt cx="6609980" cy="1031175"/>
          </a:xfrm>
        </p:grpSpPr>
        <p:sp>
          <p:nvSpPr>
            <p:cNvPr id="6" name="Freeform 6"/>
            <p:cNvSpPr/>
            <p:nvPr/>
          </p:nvSpPr>
          <p:spPr>
            <a:xfrm>
              <a:off x="31750" y="31750"/>
              <a:ext cx="6546479" cy="967675"/>
            </a:xfrm>
            <a:custGeom>
              <a:avLst/>
              <a:gdLst/>
              <a:ahLst/>
              <a:cxnLst/>
              <a:rect l="l" t="t" r="r" b="b"/>
              <a:pathLst>
                <a:path w="6546479" h="967675">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105652"/>
            </a:solidFill>
          </p:spPr>
          <p:txBody>
            <a:bodyPr/>
            <a:lstStyle/>
            <a:p>
              <a:endParaRPr lang="tr-TR"/>
            </a:p>
          </p:txBody>
        </p:sp>
        <p:sp>
          <p:nvSpPr>
            <p:cNvPr id="7" name="Freeform 7"/>
            <p:cNvSpPr/>
            <p:nvPr/>
          </p:nvSpPr>
          <p:spPr>
            <a:xfrm>
              <a:off x="0" y="0"/>
              <a:ext cx="6609980" cy="1031175"/>
            </a:xfrm>
            <a:custGeom>
              <a:avLst/>
              <a:gdLst/>
              <a:ahLst/>
              <a:cxnLst/>
              <a:rect l="l" t="t" r="r" b="b"/>
              <a:pathLst>
                <a:path w="6609980" h="1031175">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txBody>
            <a:bodyPr/>
            <a:lstStyle/>
            <a:p>
              <a:endParaRPr lang="tr-TR"/>
            </a:p>
          </p:txBody>
        </p:sp>
      </p:grpSp>
      <p:grpSp>
        <p:nvGrpSpPr>
          <p:cNvPr id="8" name="Group 8"/>
          <p:cNvGrpSpPr/>
          <p:nvPr/>
        </p:nvGrpSpPr>
        <p:grpSpPr>
          <a:xfrm>
            <a:off x="1028694" y="6033540"/>
            <a:ext cx="5012346" cy="781940"/>
            <a:chOff x="0" y="0"/>
            <a:chExt cx="6609980" cy="1031175"/>
          </a:xfrm>
        </p:grpSpPr>
        <p:sp>
          <p:nvSpPr>
            <p:cNvPr id="9" name="Freeform 9"/>
            <p:cNvSpPr/>
            <p:nvPr/>
          </p:nvSpPr>
          <p:spPr>
            <a:xfrm>
              <a:off x="31750" y="31750"/>
              <a:ext cx="6546479" cy="967675"/>
            </a:xfrm>
            <a:custGeom>
              <a:avLst/>
              <a:gdLst/>
              <a:ahLst/>
              <a:cxnLst/>
              <a:rect l="l" t="t" r="r" b="b"/>
              <a:pathLst>
                <a:path w="6546479" h="967675">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B91646"/>
            </a:solidFill>
          </p:spPr>
          <p:txBody>
            <a:bodyPr/>
            <a:lstStyle/>
            <a:p>
              <a:endParaRPr lang="tr-TR"/>
            </a:p>
          </p:txBody>
        </p:sp>
        <p:sp>
          <p:nvSpPr>
            <p:cNvPr id="10" name="Freeform 10"/>
            <p:cNvSpPr/>
            <p:nvPr/>
          </p:nvSpPr>
          <p:spPr>
            <a:xfrm>
              <a:off x="0" y="0"/>
              <a:ext cx="6609980" cy="1031175"/>
            </a:xfrm>
            <a:custGeom>
              <a:avLst/>
              <a:gdLst/>
              <a:ahLst/>
              <a:cxnLst/>
              <a:rect l="l" t="t" r="r" b="b"/>
              <a:pathLst>
                <a:path w="6609980" h="1031175">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txBody>
            <a:bodyPr/>
            <a:lstStyle/>
            <a:p>
              <a:endParaRPr lang="tr-TR"/>
            </a:p>
          </p:txBody>
        </p:sp>
      </p:grpSp>
      <p:grpSp>
        <p:nvGrpSpPr>
          <p:cNvPr id="11" name="Group 11"/>
          <p:cNvGrpSpPr/>
          <p:nvPr/>
        </p:nvGrpSpPr>
        <p:grpSpPr>
          <a:xfrm>
            <a:off x="12246959" y="6033540"/>
            <a:ext cx="5012346" cy="781940"/>
            <a:chOff x="0" y="0"/>
            <a:chExt cx="6609980" cy="1031175"/>
          </a:xfrm>
        </p:grpSpPr>
        <p:sp>
          <p:nvSpPr>
            <p:cNvPr id="12" name="Freeform 12"/>
            <p:cNvSpPr/>
            <p:nvPr/>
          </p:nvSpPr>
          <p:spPr>
            <a:xfrm>
              <a:off x="31750" y="31750"/>
              <a:ext cx="6546479" cy="967675"/>
            </a:xfrm>
            <a:custGeom>
              <a:avLst/>
              <a:gdLst/>
              <a:ahLst/>
              <a:cxnLst/>
              <a:rect l="l" t="t" r="r" b="b"/>
              <a:pathLst>
                <a:path w="6546479" h="967675">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F9C041"/>
            </a:solidFill>
          </p:spPr>
          <p:txBody>
            <a:bodyPr/>
            <a:lstStyle/>
            <a:p>
              <a:endParaRPr lang="tr-TR"/>
            </a:p>
          </p:txBody>
        </p:sp>
        <p:sp>
          <p:nvSpPr>
            <p:cNvPr id="13" name="Freeform 13"/>
            <p:cNvSpPr/>
            <p:nvPr/>
          </p:nvSpPr>
          <p:spPr>
            <a:xfrm>
              <a:off x="0" y="0"/>
              <a:ext cx="6609980" cy="1031175"/>
            </a:xfrm>
            <a:custGeom>
              <a:avLst/>
              <a:gdLst/>
              <a:ahLst/>
              <a:cxnLst/>
              <a:rect l="l" t="t" r="r" b="b"/>
              <a:pathLst>
                <a:path w="6609980" h="1031175">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000000"/>
            </a:solidFill>
          </p:spPr>
          <p:txBody>
            <a:bodyPr/>
            <a:lstStyle/>
            <a:p>
              <a:endParaRPr lang="tr-TR"/>
            </a:p>
          </p:txBody>
        </p:sp>
      </p:grpSp>
      <p:sp>
        <p:nvSpPr>
          <p:cNvPr id="14" name="TextBox 14"/>
          <p:cNvSpPr txBox="1"/>
          <p:nvPr/>
        </p:nvSpPr>
        <p:spPr>
          <a:xfrm>
            <a:off x="1635400" y="6138324"/>
            <a:ext cx="3798935" cy="537845"/>
          </a:xfrm>
          <a:prstGeom prst="rect">
            <a:avLst/>
          </a:prstGeom>
        </p:spPr>
        <p:txBody>
          <a:bodyPr lIns="0" tIns="0" rIns="0" bIns="0" rtlCol="0" anchor="t">
            <a:spAutoFit/>
          </a:bodyPr>
          <a:lstStyle/>
          <a:p>
            <a:pPr algn="ctr">
              <a:lnSpc>
                <a:spcPts val="4480"/>
              </a:lnSpc>
            </a:pPr>
            <a:r>
              <a:rPr lang="en-US" sz="3200" spc="320">
                <a:solidFill>
                  <a:srgbClr val="FBF3E4"/>
                </a:solidFill>
                <a:latin typeface="Bebas Neue Bold"/>
              </a:rPr>
              <a:t>BİRİNCİ HEDEFİMİZ</a:t>
            </a:r>
          </a:p>
        </p:txBody>
      </p:sp>
      <p:sp>
        <p:nvSpPr>
          <p:cNvPr id="15" name="TextBox 15"/>
          <p:cNvSpPr txBox="1"/>
          <p:nvPr/>
        </p:nvSpPr>
        <p:spPr>
          <a:xfrm>
            <a:off x="7244533" y="6271674"/>
            <a:ext cx="3798935" cy="549909"/>
          </a:xfrm>
          <a:prstGeom prst="rect">
            <a:avLst/>
          </a:prstGeom>
        </p:spPr>
        <p:txBody>
          <a:bodyPr lIns="0" tIns="0" rIns="0" bIns="0" rtlCol="0" anchor="t">
            <a:spAutoFit/>
          </a:bodyPr>
          <a:lstStyle/>
          <a:p>
            <a:pPr marL="0" lvl="0" indent="0" algn="ctr">
              <a:lnSpc>
                <a:spcPts val="4099"/>
              </a:lnSpc>
              <a:spcBef>
                <a:spcPct val="0"/>
              </a:spcBef>
            </a:pPr>
            <a:r>
              <a:rPr lang="en-US" sz="4099" u="none" strike="noStrike">
                <a:solidFill>
                  <a:srgbClr val="000000">
                    <a:alpha val="49804"/>
                  </a:srgbClr>
                </a:solidFill>
                <a:latin typeface="Bebas Neue Bold"/>
              </a:rPr>
              <a:t>İKİNCİ HEDEFİMİZ</a:t>
            </a:r>
          </a:p>
        </p:txBody>
      </p:sp>
      <p:sp>
        <p:nvSpPr>
          <p:cNvPr id="16" name="TextBox 16"/>
          <p:cNvSpPr txBox="1"/>
          <p:nvPr/>
        </p:nvSpPr>
        <p:spPr>
          <a:xfrm>
            <a:off x="12853665" y="6138324"/>
            <a:ext cx="3798935" cy="537845"/>
          </a:xfrm>
          <a:prstGeom prst="rect">
            <a:avLst/>
          </a:prstGeom>
        </p:spPr>
        <p:txBody>
          <a:bodyPr lIns="0" tIns="0" rIns="0" bIns="0" rtlCol="0" anchor="t">
            <a:spAutoFit/>
          </a:bodyPr>
          <a:lstStyle/>
          <a:p>
            <a:pPr algn="ctr">
              <a:lnSpc>
                <a:spcPts val="4480"/>
              </a:lnSpc>
            </a:pPr>
            <a:r>
              <a:rPr lang="en-US" sz="3200" spc="320">
                <a:solidFill>
                  <a:srgbClr val="000000"/>
                </a:solidFill>
                <a:latin typeface="Bebas Neue Bold"/>
              </a:rPr>
              <a:t>Üçüncü hedefimiz</a:t>
            </a:r>
          </a:p>
        </p:txBody>
      </p:sp>
      <p:grpSp>
        <p:nvGrpSpPr>
          <p:cNvPr id="17" name="Group 17"/>
          <p:cNvGrpSpPr/>
          <p:nvPr/>
        </p:nvGrpSpPr>
        <p:grpSpPr>
          <a:xfrm>
            <a:off x="1028694" y="7009895"/>
            <a:ext cx="5012346" cy="2713989"/>
            <a:chOff x="0" y="0"/>
            <a:chExt cx="6609980" cy="3579046"/>
          </a:xfrm>
        </p:grpSpPr>
        <p:sp>
          <p:nvSpPr>
            <p:cNvPr id="18" name="Freeform 18"/>
            <p:cNvSpPr/>
            <p:nvPr/>
          </p:nvSpPr>
          <p:spPr>
            <a:xfrm>
              <a:off x="31750" y="31750"/>
              <a:ext cx="6546479" cy="3515545"/>
            </a:xfrm>
            <a:custGeom>
              <a:avLst/>
              <a:gdLst/>
              <a:ahLst/>
              <a:cxnLst/>
              <a:rect l="l" t="t" r="r" b="b"/>
              <a:pathLst>
                <a:path w="6546479" h="3515545">
                  <a:moveTo>
                    <a:pt x="6453770" y="3515545"/>
                  </a:moveTo>
                  <a:lnTo>
                    <a:pt x="92710" y="3515545"/>
                  </a:lnTo>
                  <a:cubicBezTo>
                    <a:pt x="41910" y="3515545"/>
                    <a:pt x="0" y="3473636"/>
                    <a:pt x="0" y="3422836"/>
                  </a:cubicBezTo>
                  <a:lnTo>
                    <a:pt x="0" y="92710"/>
                  </a:lnTo>
                  <a:cubicBezTo>
                    <a:pt x="0" y="41910"/>
                    <a:pt x="41910" y="0"/>
                    <a:pt x="92710" y="0"/>
                  </a:cubicBezTo>
                  <a:lnTo>
                    <a:pt x="6452500" y="0"/>
                  </a:lnTo>
                  <a:cubicBezTo>
                    <a:pt x="6503300" y="0"/>
                    <a:pt x="6545210" y="41910"/>
                    <a:pt x="6545210" y="92710"/>
                  </a:cubicBezTo>
                  <a:lnTo>
                    <a:pt x="6545210" y="3421566"/>
                  </a:lnTo>
                  <a:cubicBezTo>
                    <a:pt x="6546479" y="3473636"/>
                    <a:pt x="6504570" y="3515545"/>
                    <a:pt x="6453770" y="3515545"/>
                  </a:cubicBezTo>
                  <a:close/>
                </a:path>
              </a:pathLst>
            </a:custGeom>
            <a:solidFill>
              <a:srgbClr val="FBF3E4"/>
            </a:solidFill>
          </p:spPr>
          <p:txBody>
            <a:bodyPr/>
            <a:lstStyle/>
            <a:p>
              <a:endParaRPr lang="tr-TR"/>
            </a:p>
          </p:txBody>
        </p:sp>
        <p:sp>
          <p:nvSpPr>
            <p:cNvPr id="19" name="Freeform 19"/>
            <p:cNvSpPr/>
            <p:nvPr/>
          </p:nvSpPr>
          <p:spPr>
            <a:xfrm>
              <a:off x="0" y="0"/>
              <a:ext cx="6609980" cy="3579046"/>
            </a:xfrm>
            <a:custGeom>
              <a:avLst/>
              <a:gdLst/>
              <a:ahLst/>
              <a:cxnLst/>
              <a:rect l="l" t="t" r="r" b="b"/>
              <a:pathLst>
                <a:path w="6609980" h="3579046">
                  <a:moveTo>
                    <a:pt x="6485520" y="59690"/>
                  </a:moveTo>
                  <a:cubicBezTo>
                    <a:pt x="6521079" y="59690"/>
                    <a:pt x="6550290" y="88900"/>
                    <a:pt x="6550290" y="124460"/>
                  </a:cubicBezTo>
                  <a:lnTo>
                    <a:pt x="6550290" y="3454586"/>
                  </a:lnTo>
                  <a:cubicBezTo>
                    <a:pt x="6550290" y="3490146"/>
                    <a:pt x="6521079" y="3519356"/>
                    <a:pt x="6485520" y="3519356"/>
                  </a:cubicBezTo>
                  <a:lnTo>
                    <a:pt x="124460" y="3519356"/>
                  </a:lnTo>
                  <a:cubicBezTo>
                    <a:pt x="88900" y="3519356"/>
                    <a:pt x="59690" y="3490146"/>
                    <a:pt x="59690" y="3454586"/>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3454586"/>
                  </a:lnTo>
                  <a:cubicBezTo>
                    <a:pt x="0" y="3523166"/>
                    <a:pt x="55880" y="3579046"/>
                    <a:pt x="124460" y="3579046"/>
                  </a:cubicBezTo>
                  <a:lnTo>
                    <a:pt x="6485520" y="3579046"/>
                  </a:lnTo>
                  <a:cubicBezTo>
                    <a:pt x="6554100" y="3579046"/>
                    <a:pt x="6609980" y="3523166"/>
                    <a:pt x="6609980" y="3454586"/>
                  </a:cubicBezTo>
                  <a:lnTo>
                    <a:pt x="6609980" y="124460"/>
                  </a:lnTo>
                  <a:cubicBezTo>
                    <a:pt x="6609980" y="55880"/>
                    <a:pt x="6554100" y="0"/>
                    <a:pt x="6485520" y="0"/>
                  </a:cubicBezTo>
                  <a:close/>
                </a:path>
              </a:pathLst>
            </a:custGeom>
            <a:solidFill>
              <a:srgbClr val="000000"/>
            </a:solidFill>
          </p:spPr>
          <p:txBody>
            <a:bodyPr/>
            <a:lstStyle/>
            <a:p>
              <a:endParaRPr lang="tr-TR"/>
            </a:p>
          </p:txBody>
        </p:sp>
      </p:grpSp>
      <p:sp>
        <p:nvSpPr>
          <p:cNvPr id="20" name="TextBox 20"/>
          <p:cNvSpPr txBox="1"/>
          <p:nvPr/>
        </p:nvSpPr>
        <p:spPr>
          <a:xfrm>
            <a:off x="1028700" y="7263026"/>
            <a:ext cx="5175046" cy="2460858"/>
          </a:xfrm>
          <a:prstGeom prst="rect">
            <a:avLst/>
          </a:prstGeom>
        </p:spPr>
        <p:txBody>
          <a:bodyPr lIns="0" tIns="0" rIns="0" bIns="0" rtlCol="0" anchor="t">
            <a:spAutoFit/>
          </a:bodyPr>
          <a:lstStyle/>
          <a:p>
            <a:pPr algn="ctr">
              <a:lnSpc>
                <a:spcPts val="3884"/>
              </a:lnSpc>
            </a:pPr>
            <a:r>
              <a:rPr lang="en-US" sz="3884">
                <a:solidFill>
                  <a:srgbClr val="000000">
                    <a:alpha val="49804"/>
                  </a:srgbClr>
                </a:solidFill>
                <a:latin typeface="Bebas Neue Bold"/>
              </a:rPr>
              <a:t>ŞIRKETIN EXCELDE TUTTUĞU VERILERI DINAMIK </a:t>
            </a:r>
          </a:p>
          <a:p>
            <a:pPr algn="ctr">
              <a:lnSpc>
                <a:spcPts val="3884"/>
              </a:lnSpc>
            </a:pPr>
            <a:r>
              <a:rPr lang="en-US" sz="3884">
                <a:solidFill>
                  <a:srgbClr val="000000">
                    <a:alpha val="49804"/>
                  </a:srgbClr>
                </a:solidFill>
                <a:latin typeface="Bebas Neue Bold"/>
              </a:rPr>
              <a:t>VE DAHA KOLAY </a:t>
            </a:r>
          </a:p>
          <a:p>
            <a:pPr algn="ctr">
              <a:lnSpc>
                <a:spcPts val="3884"/>
              </a:lnSpc>
              <a:spcBef>
                <a:spcPct val="0"/>
              </a:spcBef>
            </a:pPr>
            <a:r>
              <a:rPr lang="en-US" sz="3884">
                <a:solidFill>
                  <a:srgbClr val="000000">
                    <a:alpha val="49804"/>
                  </a:srgbClr>
                </a:solidFill>
                <a:latin typeface="Bebas Neue Bold"/>
              </a:rPr>
              <a:t>TUTULABILIR BIR ARAYÜZDE EKLEMEK VE SILMEK</a:t>
            </a:r>
          </a:p>
        </p:txBody>
      </p:sp>
      <p:grpSp>
        <p:nvGrpSpPr>
          <p:cNvPr id="21" name="Group 21"/>
          <p:cNvGrpSpPr/>
          <p:nvPr/>
        </p:nvGrpSpPr>
        <p:grpSpPr>
          <a:xfrm>
            <a:off x="6637827" y="7009895"/>
            <a:ext cx="5012346" cy="2713989"/>
            <a:chOff x="0" y="0"/>
            <a:chExt cx="6609980" cy="3579046"/>
          </a:xfrm>
        </p:grpSpPr>
        <p:sp>
          <p:nvSpPr>
            <p:cNvPr id="22" name="Freeform 22"/>
            <p:cNvSpPr/>
            <p:nvPr/>
          </p:nvSpPr>
          <p:spPr>
            <a:xfrm>
              <a:off x="31750" y="31750"/>
              <a:ext cx="6546479" cy="3515545"/>
            </a:xfrm>
            <a:custGeom>
              <a:avLst/>
              <a:gdLst/>
              <a:ahLst/>
              <a:cxnLst/>
              <a:rect l="l" t="t" r="r" b="b"/>
              <a:pathLst>
                <a:path w="6546479" h="3515545">
                  <a:moveTo>
                    <a:pt x="6453770" y="3515545"/>
                  </a:moveTo>
                  <a:lnTo>
                    <a:pt x="92710" y="3515545"/>
                  </a:lnTo>
                  <a:cubicBezTo>
                    <a:pt x="41910" y="3515545"/>
                    <a:pt x="0" y="3473636"/>
                    <a:pt x="0" y="3422836"/>
                  </a:cubicBezTo>
                  <a:lnTo>
                    <a:pt x="0" y="92710"/>
                  </a:lnTo>
                  <a:cubicBezTo>
                    <a:pt x="0" y="41910"/>
                    <a:pt x="41910" y="0"/>
                    <a:pt x="92710" y="0"/>
                  </a:cubicBezTo>
                  <a:lnTo>
                    <a:pt x="6452500" y="0"/>
                  </a:lnTo>
                  <a:cubicBezTo>
                    <a:pt x="6503300" y="0"/>
                    <a:pt x="6545210" y="41910"/>
                    <a:pt x="6545210" y="92710"/>
                  </a:cubicBezTo>
                  <a:lnTo>
                    <a:pt x="6545210" y="3421566"/>
                  </a:lnTo>
                  <a:cubicBezTo>
                    <a:pt x="6546479" y="3473636"/>
                    <a:pt x="6504570" y="3515545"/>
                    <a:pt x="6453770" y="3515545"/>
                  </a:cubicBezTo>
                  <a:close/>
                </a:path>
              </a:pathLst>
            </a:custGeom>
            <a:solidFill>
              <a:srgbClr val="FBF3E4"/>
            </a:solidFill>
          </p:spPr>
          <p:txBody>
            <a:bodyPr/>
            <a:lstStyle/>
            <a:p>
              <a:endParaRPr lang="tr-TR"/>
            </a:p>
          </p:txBody>
        </p:sp>
        <p:sp>
          <p:nvSpPr>
            <p:cNvPr id="23" name="Freeform 23"/>
            <p:cNvSpPr/>
            <p:nvPr/>
          </p:nvSpPr>
          <p:spPr>
            <a:xfrm>
              <a:off x="0" y="0"/>
              <a:ext cx="6609980" cy="3579046"/>
            </a:xfrm>
            <a:custGeom>
              <a:avLst/>
              <a:gdLst/>
              <a:ahLst/>
              <a:cxnLst/>
              <a:rect l="l" t="t" r="r" b="b"/>
              <a:pathLst>
                <a:path w="6609980" h="3579046">
                  <a:moveTo>
                    <a:pt x="6485520" y="59690"/>
                  </a:moveTo>
                  <a:cubicBezTo>
                    <a:pt x="6521079" y="59690"/>
                    <a:pt x="6550290" y="88900"/>
                    <a:pt x="6550290" y="124460"/>
                  </a:cubicBezTo>
                  <a:lnTo>
                    <a:pt x="6550290" y="3454586"/>
                  </a:lnTo>
                  <a:cubicBezTo>
                    <a:pt x="6550290" y="3490146"/>
                    <a:pt x="6521079" y="3519356"/>
                    <a:pt x="6485520" y="3519356"/>
                  </a:cubicBezTo>
                  <a:lnTo>
                    <a:pt x="124460" y="3519356"/>
                  </a:lnTo>
                  <a:cubicBezTo>
                    <a:pt x="88900" y="3519356"/>
                    <a:pt x="59690" y="3490146"/>
                    <a:pt x="59690" y="3454586"/>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3454586"/>
                  </a:lnTo>
                  <a:cubicBezTo>
                    <a:pt x="0" y="3523166"/>
                    <a:pt x="55880" y="3579046"/>
                    <a:pt x="124460" y="3579046"/>
                  </a:cubicBezTo>
                  <a:lnTo>
                    <a:pt x="6485520" y="3579046"/>
                  </a:lnTo>
                  <a:cubicBezTo>
                    <a:pt x="6554100" y="3579046"/>
                    <a:pt x="6609980" y="3523166"/>
                    <a:pt x="6609980" y="3454586"/>
                  </a:cubicBezTo>
                  <a:lnTo>
                    <a:pt x="6609980" y="124460"/>
                  </a:lnTo>
                  <a:cubicBezTo>
                    <a:pt x="6609980" y="55880"/>
                    <a:pt x="6554100" y="0"/>
                    <a:pt x="6485520" y="0"/>
                  </a:cubicBezTo>
                  <a:close/>
                </a:path>
              </a:pathLst>
            </a:custGeom>
            <a:solidFill>
              <a:srgbClr val="000000"/>
            </a:solidFill>
          </p:spPr>
          <p:txBody>
            <a:bodyPr/>
            <a:lstStyle/>
            <a:p>
              <a:endParaRPr lang="tr-TR"/>
            </a:p>
          </p:txBody>
        </p:sp>
      </p:grpSp>
      <p:sp>
        <p:nvSpPr>
          <p:cNvPr id="24" name="TextBox 24"/>
          <p:cNvSpPr txBox="1"/>
          <p:nvPr/>
        </p:nvSpPr>
        <p:spPr>
          <a:xfrm>
            <a:off x="6481247" y="7212861"/>
            <a:ext cx="5337745" cy="2461260"/>
          </a:xfrm>
          <a:prstGeom prst="rect">
            <a:avLst/>
          </a:prstGeom>
        </p:spPr>
        <p:txBody>
          <a:bodyPr lIns="0" tIns="0" rIns="0" bIns="0" rtlCol="0" anchor="t">
            <a:spAutoFit/>
          </a:bodyPr>
          <a:lstStyle/>
          <a:p>
            <a:pPr marL="0" lvl="0" indent="0" algn="ctr">
              <a:lnSpc>
                <a:spcPts val="3899"/>
              </a:lnSpc>
              <a:spcBef>
                <a:spcPct val="0"/>
              </a:spcBef>
            </a:pPr>
            <a:r>
              <a:rPr lang="en-US" sz="3899" u="none" strike="noStrike">
                <a:solidFill>
                  <a:srgbClr val="000000">
                    <a:alpha val="49804"/>
                  </a:srgbClr>
                </a:solidFill>
                <a:latin typeface="Bebas Neue Bold"/>
              </a:rPr>
              <a:t>ŞOFÖRLERIN TURU GERÇEKLEŞTIRMEK IÇIN IHTIYAÇ DUYDUĞU ENFORMASYONU YÖNETICIYLE ETKILEŞIME GEÇMEDEN ELDE ETMESI</a:t>
            </a:r>
          </a:p>
        </p:txBody>
      </p:sp>
      <p:grpSp>
        <p:nvGrpSpPr>
          <p:cNvPr id="25" name="Group 25"/>
          <p:cNvGrpSpPr/>
          <p:nvPr/>
        </p:nvGrpSpPr>
        <p:grpSpPr>
          <a:xfrm>
            <a:off x="12246954" y="7009895"/>
            <a:ext cx="5012346" cy="2713989"/>
            <a:chOff x="0" y="0"/>
            <a:chExt cx="6609980" cy="3579046"/>
          </a:xfrm>
        </p:grpSpPr>
        <p:sp>
          <p:nvSpPr>
            <p:cNvPr id="26" name="Freeform 26"/>
            <p:cNvSpPr/>
            <p:nvPr/>
          </p:nvSpPr>
          <p:spPr>
            <a:xfrm>
              <a:off x="31750" y="31750"/>
              <a:ext cx="6546479" cy="3515545"/>
            </a:xfrm>
            <a:custGeom>
              <a:avLst/>
              <a:gdLst/>
              <a:ahLst/>
              <a:cxnLst/>
              <a:rect l="l" t="t" r="r" b="b"/>
              <a:pathLst>
                <a:path w="6546479" h="3515545">
                  <a:moveTo>
                    <a:pt x="6453770" y="3515545"/>
                  </a:moveTo>
                  <a:lnTo>
                    <a:pt x="92710" y="3515545"/>
                  </a:lnTo>
                  <a:cubicBezTo>
                    <a:pt x="41910" y="3515545"/>
                    <a:pt x="0" y="3473636"/>
                    <a:pt x="0" y="3422836"/>
                  </a:cubicBezTo>
                  <a:lnTo>
                    <a:pt x="0" y="92710"/>
                  </a:lnTo>
                  <a:cubicBezTo>
                    <a:pt x="0" y="41910"/>
                    <a:pt x="41910" y="0"/>
                    <a:pt x="92710" y="0"/>
                  </a:cubicBezTo>
                  <a:lnTo>
                    <a:pt x="6452500" y="0"/>
                  </a:lnTo>
                  <a:cubicBezTo>
                    <a:pt x="6503300" y="0"/>
                    <a:pt x="6545210" y="41910"/>
                    <a:pt x="6545210" y="92710"/>
                  </a:cubicBezTo>
                  <a:lnTo>
                    <a:pt x="6545210" y="3421566"/>
                  </a:lnTo>
                  <a:cubicBezTo>
                    <a:pt x="6546479" y="3473636"/>
                    <a:pt x="6504570" y="3515545"/>
                    <a:pt x="6453770" y="3515545"/>
                  </a:cubicBezTo>
                  <a:close/>
                </a:path>
              </a:pathLst>
            </a:custGeom>
            <a:solidFill>
              <a:srgbClr val="FBF3E4"/>
            </a:solidFill>
          </p:spPr>
          <p:txBody>
            <a:bodyPr/>
            <a:lstStyle/>
            <a:p>
              <a:endParaRPr lang="tr-TR"/>
            </a:p>
          </p:txBody>
        </p:sp>
        <p:sp>
          <p:nvSpPr>
            <p:cNvPr id="27" name="Freeform 27"/>
            <p:cNvSpPr/>
            <p:nvPr/>
          </p:nvSpPr>
          <p:spPr>
            <a:xfrm>
              <a:off x="0" y="0"/>
              <a:ext cx="6609980" cy="3579046"/>
            </a:xfrm>
            <a:custGeom>
              <a:avLst/>
              <a:gdLst/>
              <a:ahLst/>
              <a:cxnLst/>
              <a:rect l="l" t="t" r="r" b="b"/>
              <a:pathLst>
                <a:path w="6609980" h="3579046">
                  <a:moveTo>
                    <a:pt x="6485520" y="59690"/>
                  </a:moveTo>
                  <a:cubicBezTo>
                    <a:pt x="6521079" y="59690"/>
                    <a:pt x="6550290" y="88900"/>
                    <a:pt x="6550290" y="124460"/>
                  </a:cubicBezTo>
                  <a:lnTo>
                    <a:pt x="6550290" y="3454586"/>
                  </a:lnTo>
                  <a:cubicBezTo>
                    <a:pt x="6550290" y="3490146"/>
                    <a:pt x="6521079" y="3519356"/>
                    <a:pt x="6485520" y="3519356"/>
                  </a:cubicBezTo>
                  <a:lnTo>
                    <a:pt x="124460" y="3519356"/>
                  </a:lnTo>
                  <a:cubicBezTo>
                    <a:pt x="88900" y="3519356"/>
                    <a:pt x="59690" y="3490146"/>
                    <a:pt x="59690" y="3454586"/>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3454586"/>
                  </a:lnTo>
                  <a:cubicBezTo>
                    <a:pt x="0" y="3523166"/>
                    <a:pt x="55880" y="3579046"/>
                    <a:pt x="124460" y="3579046"/>
                  </a:cubicBezTo>
                  <a:lnTo>
                    <a:pt x="6485520" y="3579046"/>
                  </a:lnTo>
                  <a:cubicBezTo>
                    <a:pt x="6554100" y="3579046"/>
                    <a:pt x="6609980" y="3523166"/>
                    <a:pt x="6609980" y="3454586"/>
                  </a:cubicBezTo>
                  <a:lnTo>
                    <a:pt x="6609980" y="124460"/>
                  </a:lnTo>
                  <a:cubicBezTo>
                    <a:pt x="6609980" y="55880"/>
                    <a:pt x="6554100" y="0"/>
                    <a:pt x="6485520" y="0"/>
                  </a:cubicBezTo>
                  <a:close/>
                </a:path>
              </a:pathLst>
            </a:custGeom>
            <a:solidFill>
              <a:srgbClr val="000000"/>
            </a:solidFill>
          </p:spPr>
          <p:txBody>
            <a:bodyPr/>
            <a:lstStyle/>
            <a:p>
              <a:endParaRPr lang="tr-TR"/>
            </a:p>
          </p:txBody>
        </p:sp>
      </p:grpSp>
      <p:sp>
        <p:nvSpPr>
          <p:cNvPr id="28" name="TextBox 28"/>
          <p:cNvSpPr txBox="1"/>
          <p:nvPr/>
        </p:nvSpPr>
        <p:spPr>
          <a:xfrm>
            <a:off x="12257142" y="7088612"/>
            <a:ext cx="5002158" cy="2705851"/>
          </a:xfrm>
          <a:prstGeom prst="rect">
            <a:avLst/>
          </a:prstGeom>
        </p:spPr>
        <p:txBody>
          <a:bodyPr lIns="0" tIns="0" rIns="0" bIns="0" rtlCol="0" anchor="t">
            <a:spAutoFit/>
          </a:bodyPr>
          <a:lstStyle/>
          <a:p>
            <a:pPr algn="ctr">
              <a:lnSpc>
                <a:spcPts val="3479"/>
              </a:lnSpc>
            </a:pPr>
            <a:r>
              <a:rPr lang="en-US" sz="3479">
                <a:solidFill>
                  <a:srgbClr val="000000">
                    <a:alpha val="49804"/>
                  </a:srgbClr>
                </a:solidFill>
                <a:latin typeface="Bebas Neue Bold"/>
              </a:rPr>
              <a:t>MÜŞTERILERIN ISTEK </a:t>
            </a:r>
          </a:p>
          <a:p>
            <a:pPr algn="ctr">
              <a:lnSpc>
                <a:spcPts val="3479"/>
              </a:lnSpc>
            </a:pPr>
            <a:r>
              <a:rPr lang="en-US" sz="3479">
                <a:solidFill>
                  <a:srgbClr val="000000">
                    <a:alpha val="49804"/>
                  </a:srgbClr>
                </a:solidFill>
                <a:latin typeface="Bebas Neue Bold"/>
              </a:rPr>
              <a:t>VE ŞIKAYETLERINI</a:t>
            </a:r>
          </a:p>
          <a:p>
            <a:pPr algn="ctr">
              <a:lnSpc>
                <a:spcPts val="3479"/>
              </a:lnSpc>
            </a:pPr>
            <a:r>
              <a:rPr lang="en-US" sz="3479">
                <a:solidFill>
                  <a:srgbClr val="000000">
                    <a:alpha val="49804"/>
                  </a:srgbClr>
                </a:solidFill>
                <a:latin typeface="Bebas Neue Bold"/>
              </a:rPr>
              <a:t>YÖNETICIYLE </a:t>
            </a:r>
          </a:p>
          <a:p>
            <a:pPr algn="ctr">
              <a:lnSpc>
                <a:spcPts val="3479"/>
              </a:lnSpc>
            </a:pPr>
            <a:r>
              <a:rPr lang="en-US" sz="3479">
                <a:solidFill>
                  <a:srgbClr val="000000">
                    <a:alpha val="49804"/>
                  </a:srgbClr>
                </a:solidFill>
                <a:latin typeface="Bebas Neue Bold"/>
              </a:rPr>
              <a:t>DOĞRUDAN ILETIŞIM KURMADAN WEB </a:t>
            </a:r>
          </a:p>
          <a:p>
            <a:pPr algn="ctr">
              <a:lnSpc>
                <a:spcPts val="3479"/>
              </a:lnSpc>
              <a:spcBef>
                <a:spcPct val="0"/>
              </a:spcBef>
            </a:pPr>
            <a:r>
              <a:rPr lang="en-US" sz="3479">
                <a:solidFill>
                  <a:srgbClr val="000000">
                    <a:alpha val="49804"/>
                  </a:srgbClr>
                </a:solidFill>
                <a:latin typeface="Bebas Neue Bold"/>
              </a:rPr>
              <a:t>TABANLI PANEL ÜZERINDEN BILDIRMESI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AutoShape 2"/>
          <p:cNvSpPr/>
          <p:nvPr/>
        </p:nvSpPr>
        <p:spPr>
          <a:xfrm>
            <a:off x="15992183" y="9097962"/>
            <a:ext cx="1267117" cy="0"/>
          </a:xfrm>
          <a:prstGeom prst="line">
            <a:avLst/>
          </a:prstGeom>
          <a:ln w="19050" cap="flat">
            <a:solidFill>
              <a:srgbClr val="000000"/>
            </a:solidFill>
            <a:prstDash val="solid"/>
            <a:headEnd type="none" w="sm" len="sm"/>
            <a:tailEnd type="arrow" w="med" len="sm"/>
          </a:ln>
        </p:spPr>
        <p:txBody>
          <a:bodyPr/>
          <a:lstStyle/>
          <a:p>
            <a:endParaRPr lang="tr-TR"/>
          </a:p>
        </p:txBody>
      </p:sp>
      <p:grpSp>
        <p:nvGrpSpPr>
          <p:cNvPr id="3" name="Group 3"/>
          <p:cNvGrpSpPr/>
          <p:nvPr/>
        </p:nvGrpSpPr>
        <p:grpSpPr>
          <a:xfrm>
            <a:off x="1028700" y="2627482"/>
            <a:ext cx="16230600" cy="5451713"/>
            <a:chOff x="0" y="0"/>
            <a:chExt cx="21403936" cy="7189390"/>
          </a:xfrm>
        </p:grpSpPr>
        <p:sp>
          <p:nvSpPr>
            <p:cNvPr id="4" name="Freeform 4"/>
            <p:cNvSpPr/>
            <p:nvPr/>
          </p:nvSpPr>
          <p:spPr>
            <a:xfrm>
              <a:off x="31750" y="31750"/>
              <a:ext cx="21340435" cy="7125890"/>
            </a:xfrm>
            <a:custGeom>
              <a:avLst/>
              <a:gdLst/>
              <a:ahLst/>
              <a:cxnLst/>
              <a:rect l="l" t="t" r="r" b="b"/>
              <a:pathLst>
                <a:path w="21340435" h="7125890">
                  <a:moveTo>
                    <a:pt x="21247726" y="7125890"/>
                  </a:moveTo>
                  <a:lnTo>
                    <a:pt x="92710" y="7125890"/>
                  </a:lnTo>
                  <a:cubicBezTo>
                    <a:pt x="41910" y="7125890"/>
                    <a:pt x="0" y="7083979"/>
                    <a:pt x="0" y="7033179"/>
                  </a:cubicBezTo>
                  <a:lnTo>
                    <a:pt x="0" y="92710"/>
                  </a:lnTo>
                  <a:cubicBezTo>
                    <a:pt x="0" y="41910"/>
                    <a:pt x="41910" y="0"/>
                    <a:pt x="92710" y="0"/>
                  </a:cubicBezTo>
                  <a:lnTo>
                    <a:pt x="21246457" y="0"/>
                  </a:lnTo>
                  <a:cubicBezTo>
                    <a:pt x="21297257" y="0"/>
                    <a:pt x="21339166" y="41910"/>
                    <a:pt x="21339166" y="92710"/>
                  </a:cubicBezTo>
                  <a:lnTo>
                    <a:pt x="21339166" y="7031910"/>
                  </a:lnTo>
                  <a:cubicBezTo>
                    <a:pt x="21340435" y="7083979"/>
                    <a:pt x="21298526" y="7125890"/>
                    <a:pt x="21247726" y="7125890"/>
                  </a:cubicBezTo>
                  <a:close/>
                </a:path>
              </a:pathLst>
            </a:custGeom>
            <a:solidFill>
              <a:srgbClr val="DFD8CA"/>
            </a:solidFill>
          </p:spPr>
          <p:txBody>
            <a:bodyPr/>
            <a:lstStyle/>
            <a:p>
              <a:endParaRPr lang="tr-TR"/>
            </a:p>
          </p:txBody>
        </p:sp>
        <p:sp>
          <p:nvSpPr>
            <p:cNvPr id="5" name="Freeform 5"/>
            <p:cNvSpPr/>
            <p:nvPr/>
          </p:nvSpPr>
          <p:spPr>
            <a:xfrm>
              <a:off x="0" y="0"/>
              <a:ext cx="21403935" cy="7189390"/>
            </a:xfrm>
            <a:custGeom>
              <a:avLst/>
              <a:gdLst/>
              <a:ahLst/>
              <a:cxnLst/>
              <a:rect l="l" t="t" r="r" b="b"/>
              <a:pathLst>
                <a:path w="21403935" h="7189390">
                  <a:moveTo>
                    <a:pt x="21279476" y="59690"/>
                  </a:moveTo>
                  <a:cubicBezTo>
                    <a:pt x="21315035" y="59690"/>
                    <a:pt x="21344246" y="88900"/>
                    <a:pt x="21344246" y="124460"/>
                  </a:cubicBezTo>
                  <a:lnTo>
                    <a:pt x="21344246" y="7064930"/>
                  </a:lnTo>
                  <a:cubicBezTo>
                    <a:pt x="21344246" y="7100490"/>
                    <a:pt x="21315035" y="7129700"/>
                    <a:pt x="21279476" y="7129700"/>
                  </a:cubicBezTo>
                  <a:lnTo>
                    <a:pt x="124460" y="7129700"/>
                  </a:lnTo>
                  <a:cubicBezTo>
                    <a:pt x="88900" y="7129700"/>
                    <a:pt x="59690" y="7100490"/>
                    <a:pt x="59690" y="7064930"/>
                  </a:cubicBezTo>
                  <a:lnTo>
                    <a:pt x="59690" y="124460"/>
                  </a:lnTo>
                  <a:cubicBezTo>
                    <a:pt x="59690" y="88900"/>
                    <a:pt x="88900" y="59690"/>
                    <a:pt x="124460" y="59690"/>
                  </a:cubicBezTo>
                  <a:lnTo>
                    <a:pt x="21279476" y="59690"/>
                  </a:lnTo>
                  <a:moveTo>
                    <a:pt x="21279476" y="0"/>
                  </a:moveTo>
                  <a:lnTo>
                    <a:pt x="124460" y="0"/>
                  </a:lnTo>
                  <a:cubicBezTo>
                    <a:pt x="55880" y="0"/>
                    <a:pt x="0" y="55880"/>
                    <a:pt x="0" y="124460"/>
                  </a:cubicBezTo>
                  <a:lnTo>
                    <a:pt x="0" y="7064930"/>
                  </a:lnTo>
                  <a:cubicBezTo>
                    <a:pt x="0" y="7133510"/>
                    <a:pt x="55880" y="7189390"/>
                    <a:pt x="124460" y="7189390"/>
                  </a:cubicBezTo>
                  <a:lnTo>
                    <a:pt x="21279476" y="7189390"/>
                  </a:lnTo>
                  <a:cubicBezTo>
                    <a:pt x="21348057" y="7189390"/>
                    <a:pt x="21403935" y="7133510"/>
                    <a:pt x="21403935" y="7064930"/>
                  </a:cubicBezTo>
                  <a:lnTo>
                    <a:pt x="21403935" y="124460"/>
                  </a:lnTo>
                  <a:cubicBezTo>
                    <a:pt x="21403935" y="55880"/>
                    <a:pt x="21348057" y="0"/>
                    <a:pt x="21279476" y="0"/>
                  </a:cubicBezTo>
                  <a:close/>
                </a:path>
              </a:pathLst>
            </a:custGeom>
            <a:solidFill>
              <a:srgbClr val="000000"/>
            </a:solidFill>
          </p:spPr>
          <p:txBody>
            <a:bodyPr/>
            <a:lstStyle/>
            <a:p>
              <a:endParaRPr lang="tr-TR"/>
            </a:p>
          </p:txBody>
        </p:sp>
      </p:grpSp>
      <p:sp>
        <p:nvSpPr>
          <p:cNvPr id="6" name="Freeform 6"/>
          <p:cNvSpPr/>
          <p:nvPr/>
        </p:nvSpPr>
        <p:spPr>
          <a:xfrm>
            <a:off x="1028700" y="2627482"/>
            <a:ext cx="16230600" cy="5451713"/>
          </a:xfrm>
          <a:custGeom>
            <a:avLst/>
            <a:gdLst/>
            <a:ahLst/>
            <a:cxnLst/>
            <a:rect l="l" t="t" r="r" b="b"/>
            <a:pathLst>
              <a:path w="16230600" h="5451713">
                <a:moveTo>
                  <a:pt x="0" y="0"/>
                </a:moveTo>
                <a:lnTo>
                  <a:pt x="16230600" y="0"/>
                </a:lnTo>
                <a:lnTo>
                  <a:pt x="16230600" y="5451712"/>
                </a:lnTo>
                <a:lnTo>
                  <a:pt x="0" y="5451712"/>
                </a:lnTo>
                <a:lnTo>
                  <a:pt x="0" y="0"/>
                </a:lnTo>
                <a:close/>
              </a:path>
            </a:pathLst>
          </a:custGeom>
          <a:blipFill>
            <a:blip r:embed="rId2"/>
            <a:stretch>
              <a:fillRect b="-7585"/>
            </a:stretch>
          </a:blipFill>
        </p:spPr>
        <p:txBody>
          <a:bodyPr/>
          <a:lstStyle/>
          <a:p>
            <a:endParaRPr lang="tr-TR"/>
          </a:p>
        </p:txBody>
      </p:sp>
      <p:sp>
        <p:nvSpPr>
          <p:cNvPr id="7" name="TextBox 7"/>
          <p:cNvSpPr txBox="1"/>
          <p:nvPr/>
        </p:nvSpPr>
        <p:spPr>
          <a:xfrm>
            <a:off x="1028700" y="692149"/>
            <a:ext cx="16230600" cy="1692490"/>
          </a:xfrm>
          <a:prstGeom prst="rect">
            <a:avLst/>
          </a:prstGeom>
        </p:spPr>
        <p:txBody>
          <a:bodyPr lIns="0" tIns="0" rIns="0" bIns="0" rtlCol="0" anchor="t">
            <a:spAutoFit/>
          </a:bodyPr>
          <a:lstStyle/>
          <a:p>
            <a:pPr algn="ctr">
              <a:lnSpc>
                <a:spcPts val="11883"/>
              </a:lnSpc>
            </a:pPr>
            <a:r>
              <a:rPr lang="en-US" sz="11883">
                <a:solidFill>
                  <a:srgbClr val="569ED2"/>
                </a:solidFill>
                <a:latin typeface="Poppins Bold"/>
              </a:rPr>
              <a:t>SORUNUN DETAYLARI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AutoShape 2"/>
          <p:cNvSpPr/>
          <p:nvPr/>
        </p:nvSpPr>
        <p:spPr>
          <a:xfrm>
            <a:off x="15992183" y="9097962"/>
            <a:ext cx="1267117"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3" name="Freeform 3"/>
          <p:cNvSpPr/>
          <p:nvPr/>
        </p:nvSpPr>
        <p:spPr>
          <a:xfrm>
            <a:off x="2492986" y="1355819"/>
            <a:ext cx="13302029" cy="8713601"/>
          </a:xfrm>
          <a:custGeom>
            <a:avLst/>
            <a:gdLst/>
            <a:ahLst/>
            <a:cxnLst/>
            <a:rect l="l" t="t" r="r" b="b"/>
            <a:pathLst>
              <a:path w="13302029" h="8713601">
                <a:moveTo>
                  <a:pt x="0" y="0"/>
                </a:moveTo>
                <a:lnTo>
                  <a:pt x="13302028" y="0"/>
                </a:lnTo>
                <a:lnTo>
                  <a:pt x="13302028" y="8713601"/>
                </a:lnTo>
                <a:lnTo>
                  <a:pt x="0" y="8713601"/>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1028700" y="189312"/>
            <a:ext cx="16230600" cy="1692490"/>
          </a:xfrm>
          <a:prstGeom prst="rect">
            <a:avLst/>
          </a:prstGeom>
        </p:spPr>
        <p:txBody>
          <a:bodyPr lIns="0" tIns="0" rIns="0" bIns="0" rtlCol="0" anchor="t">
            <a:spAutoFit/>
          </a:bodyPr>
          <a:lstStyle/>
          <a:p>
            <a:pPr algn="ctr">
              <a:lnSpc>
                <a:spcPts val="11883"/>
              </a:lnSpc>
            </a:pPr>
            <a:r>
              <a:rPr lang="en-US" sz="11883" dirty="0">
                <a:solidFill>
                  <a:srgbClr val="B91646"/>
                </a:solidFill>
                <a:latin typeface="Poppins Bold"/>
              </a:rPr>
              <a:t>SORUNUN DETAYLARI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AutoShape 2"/>
          <p:cNvSpPr/>
          <p:nvPr/>
        </p:nvSpPr>
        <p:spPr>
          <a:xfrm>
            <a:off x="15992183" y="9097962"/>
            <a:ext cx="1267117"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3" name="Freeform 3"/>
          <p:cNvSpPr/>
          <p:nvPr/>
        </p:nvSpPr>
        <p:spPr>
          <a:xfrm>
            <a:off x="756191" y="3341209"/>
            <a:ext cx="16775618" cy="4960232"/>
          </a:xfrm>
          <a:custGeom>
            <a:avLst/>
            <a:gdLst/>
            <a:ahLst/>
            <a:cxnLst/>
            <a:rect l="l" t="t" r="r" b="b"/>
            <a:pathLst>
              <a:path w="16775618" h="4960232">
                <a:moveTo>
                  <a:pt x="0" y="0"/>
                </a:moveTo>
                <a:lnTo>
                  <a:pt x="16775618" y="0"/>
                </a:lnTo>
                <a:lnTo>
                  <a:pt x="16775618" y="4960233"/>
                </a:lnTo>
                <a:lnTo>
                  <a:pt x="0" y="4960233"/>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1028700" y="844579"/>
            <a:ext cx="16230600" cy="1692490"/>
          </a:xfrm>
          <a:prstGeom prst="rect">
            <a:avLst/>
          </a:prstGeom>
        </p:spPr>
        <p:txBody>
          <a:bodyPr lIns="0" tIns="0" rIns="0" bIns="0" rtlCol="0" anchor="t">
            <a:spAutoFit/>
          </a:bodyPr>
          <a:lstStyle/>
          <a:p>
            <a:pPr algn="ctr">
              <a:lnSpc>
                <a:spcPts val="11883"/>
              </a:lnSpc>
            </a:pPr>
            <a:r>
              <a:rPr lang="en-US" sz="11883">
                <a:solidFill>
                  <a:srgbClr val="569ED2"/>
                </a:solidFill>
                <a:latin typeface="Poppins Bold"/>
              </a:rPr>
              <a:t>SORUNUN DETAYLARI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AutoShape 2"/>
          <p:cNvSpPr/>
          <p:nvPr/>
        </p:nvSpPr>
        <p:spPr>
          <a:xfrm>
            <a:off x="15992183" y="9097962"/>
            <a:ext cx="1267117" cy="0"/>
          </a:xfrm>
          <a:prstGeom prst="line">
            <a:avLst/>
          </a:prstGeom>
          <a:ln w="19050" cap="flat">
            <a:solidFill>
              <a:srgbClr val="000000"/>
            </a:solidFill>
            <a:prstDash val="solid"/>
            <a:headEnd type="none" w="sm" len="sm"/>
            <a:tailEnd type="arrow" w="med" len="sm"/>
          </a:ln>
        </p:spPr>
        <p:txBody>
          <a:bodyPr/>
          <a:lstStyle/>
          <a:p>
            <a:endParaRPr lang="tr-TR"/>
          </a:p>
        </p:txBody>
      </p:sp>
      <p:grpSp>
        <p:nvGrpSpPr>
          <p:cNvPr id="3" name="Group 3"/>
          <p:cNvGrpSpPr/>
          <p:nvPr/>
        </p:nvGrpSpPr>
        <p:grpSpPr>
          <a:xfrm>
            <a:off x="191517" y="3891381"/>
            <a:ext cx="4257089" cy="4078917"/>
            <a:chOff x="0" y="0"/>
            <a:chExt cx="5613992" cy="5379030"/>
          </a:xfrm>
        </p:grpSpPr>
        <p:sp>
          <p:nvSpPr>
            <p:cNvPr id="4" name="Freeform 4"/>
            <p:cNvSpPr/>
            <p:nvPr/>
          </p:nvSpPr>
          <p:spPr>
            <a:xfrm>
              <a:off x="31750" y="31750"/>
              <a:ext cx="5550492" cy="5315530"/>
            </a:xfrm>
            <a:custGeom>
              <a:avLst/>
              <a:gdLst/>
              <a:ahLst/>
              <a:cxnLst/>
              <a:rect l="l" t="t" r="r" b="b"/>
              <a:pathLst>
                <a:path w="5550492" h="5315530">
                  <a:moveTo>
                    <a:pt x="5457782" y="5315530"/>
                  </a:moveTo>
                  <a:lnTo>
                    <a:pt x="92710" y="5315530"/>
                  </a:lnTo>
                  <a:cubicBezTo>
                    <a:pt x="41910" y="5315530"/>
                    <a:pt x="0" y="5273620"/>
                    <a:pt x="0" y="5222820"/>
                  </a:cubicBezTo>
                  <a:lnTo>
                    <a:pt x="0" y="92710"/>
                  </a:lnTo>
                  <a:cubicBezTo>
                    <a:pt x="0" y="41910"/>
                    <a:pt x="41910" y="0"/>
                    <a:pt x="92710" y="0"/>
                  </a:cubicBezTo>
                  <a:lnTo>
                    <a:pt x="5456512" y="0"/>
                  </a:lnTo>
                  <a:cubicBezTo>
                    <a:pt x="5507312" y="0"/>
                    <a:pt x="5549222" y="41910"/>
                    <a:pt x="5549222" y="92710"/>
                  </a:cubicBezTo>
                  <a:lnTo>
                    <a:pt x="5549222" y="5221550"/>
                  </a:lnTo>
                  <a:cubicBezTo>
                    <a:pt x="5550492" y="5273620"/>
                    <a:pt x="5508582" y="5315530"/>
                    <a:pt x="5457782" y="5315530"/>
                  </a:cubicBezTo>
                  <a:close/>
                </a:path>
              </a:pathLst>
            </a:custGeom>
            <a:solidFill>
              <a:srgbClr val="DFD8CA"/>
            </a:solidFill>
          </p:spPr>
          <p:txBody>
            <a:bodyPr/>
            <a:lstStyle/>
            <a:p>
              <a:endParaRPr lang="tr-TR"/>
            </a:p>
          </p:txBody>
        </p:sp>
        <p:sp>
          <p:nvSpPr>
            <p:cNvPr id="5" name="Freeform 5"/>
            <p:cNvSpPr/>
            <p:nvPr/>
          </p:nvSpPr>
          <p:spPr>
            <a:xfrm>
              <a:off x="0" y="0"/>
              <a:ext cx="5613992" cy="5379030"/>
            </a:xfrm>
            <a:custGeom>
              <a:avLst/>
              <a:gdLst/>
              <a:ahLst/>
              <a:cxnLst/>
              <a:rect l="l" t="t" r="r" b="b"/>
              <a:pathLst>
                <a:path w="5613992" h="5379030">
                  <a:moveTo>
                    <a:pt x="5489532" y="59690"/>
                  </a:moveTo>
                  <a:cubicBezTo>
                    <a:pt x="5525092" y="59690"/>
                    <a:pt x="5554302" y="88900"/>
                    <a:pt x="5554302" y="124460"/>
                  </a:cubicBezTo>
                  <a:lnTo>
                    <a:pt x="5554302" y="5254570"/>
                  </a:lnTo>
                  <a:cubicBezTo>
                    <a:pt x="5554302" y="5290130"/>
                    <a:pt x="5525092" y="5319340"/>
                    <a:pt x="5489532" y="5319340"/>
                  </a:cubicBezTo>
                  <a:lnTo>
                    <a:pt x="124460" y="5319340"/>
                  </a:lnTo>
                  <a:cubicBezTo>
                    <a:pt x="88900" y="5319340"/>
                    <a:pt x="59690" y="5290130"/>
                    <a:pt x="59690" y="5254570"/>
                  </a:cubicBezTo>
                  <a:lnTo>
                    <a:pt x="59690" y="124460"/>
                  </a:lnTo>
                  <a:cubicBezTo>
                    <a:pt x="59690" y="88900"/>
                    <a:pt x="88900" y="59690"/>
                    <a:pt x="124460" y="59690"/>
                  </a:cubicBezTo>
                  <a:lnTo>
                    <a:pt x="5489532" y="59690"/>
                  </a:lnTo>
                  <a:moveTo>
                    <a:pt x="5489532" y="0"/>
                  </a:moveTo>
                  <a:lnTo>
                    <a:pt x="124460" y="0"/>
                  </a:lnTo>
                  <a:cubicBezTo>
                    <a:pt x="55880" y="0"/>
                    <a:pt x="0" y="55880"/>
                    <a:pt x="0" y="124460"/>
                  </a:cubicBezTo>
                  <a:lnTo>
                    <a:pt x="0" y="5254570"/>
                  </a:lnTo>
                  <a:cubicBezTo>
                    <a:pt x="0" y="5323150"/>
                    <a:pt x="55880" y="5379030"/>
                    <a:pt x="124460" y="5379030"/>
                  </a:cubicBezTo>
                  <a:lnTo>
                    <a:pt x="5489532" y="5379030"/>
                  </a:lnTo>
                  <a:cubicBezTo>
                    <a:pt x="5558112" y="5379030"/>
                    <a:pt x="5613992" y="5323150"/>
                    <a:pt x="5613992" y="5254570"/>
                  </a:cubicBezTo>
                  <a:lnTo>
                    <a:pt x="5613992" y="124460"/>
                  </a:lnTo>
                  <a:cubicBezTo>
                    <a:pt x="5613992" y="55880"/>
                    <a:pt x="5558112" y="0"/>
                    <a:pt x="5489532" y="0"/>
                  </a:cubicBezTo>
                  <a:close/>
                </a:path>
              </a:pathLst>
            </a:custGeom>
            <a:solidFill>
              <a:srgbClr val="000000"/>
            </a:solidFill>
          </p:spPr>
          <p:txBody>
            <a:bodyPr/>
            <a:lstStyle/>
            <a:p>
              <a:endParaRPr lang="tr-TR"/>
            </a:p>
          </p:txBody>
        </p:sp>
      </p:grpSp>
      <p:grpSp>
        <p:nvGrpSpPr>
          <p:cNvPr id="6" name="Group 6"/>
          <p:cNvGrpSpPr/>
          <p:nvPr/>
        </p:nvGrpSpPr>
        <p:grpSpPr>
          <a:xfrm>
            <a:off x="9318596" y="3891381"/>
            <a:ext cx="4257089" cy="4078917"/>
            <a:chOff x="0" y="0"/>
            <a:chExt cx="5613992" cy="5379030"/>
          </a:xfrm>
        </p:grpSpPr>
        <p:sp>
          <p:nvSpPr>
            <p:cNvPr id="7" name="Freeform 7"/>
            <p:cNvSpPr/>
            <p:nvPr/>
          </p:nvSpPr>
          <p:spPr>
            <a:xfrm>
              <a:off x="31750" y="31750"/>
              <a:ext cx="5550492" cy="5315530"/>
            </a:xfrm>
            <a:custGeom>
              <a:avLst/>
              <a:gdLst/>
              <a:ahLst/>
              <a:cxnLst/>
              <a:rect l="l" t="t" r="r" b="b"/>
              <a:pathLst>
                <a:path w="5550492" h="5315530">
                  <a:moveTo>
                    <a:pt x="5457782" y="5315530"/>
                  </a:moveTo>
                  <a:lnTo>
                    <a:pt x="92710" y="5315530"/>
                  </a:lnTo>
                  <a:cubicBezTo>
                    <a:pt x="41910" y="5315530"/>
                    <a:pt x="0" y="5273620"/>
                    <a:pt x="0" y="5222820"/>
                  </a:cubicBezTo>
                  <a:lnTo>
                    <a:pt x="0" y="92710"/>
                  </a:lnTo>
                  <a:cubicBezTo>
                    <a:pt x="0" y="41910"/>
                    <a:pt x="41910" y="0"/>
                    <a:pt x="92710" y="0"/>
                  </a:cubicBezTo>
                  <a:lnTo>
                    <a:pt x="5456512" y="0"/>
                  </a:lnTo>
                  <a:cubicBezTo>
                    <a:pt x="5507312" y="0"/>
                    <a:pt x="5549222" y="41910"/>
                    <a:pt x="5549222" y="92710"/>
                  </a:cubicBezTo>
                  <a:lnTo>
                    <a:pt x="5549222" y="5221550"/>
                  </a:lnTo>
                  <a:cubicBezTo>
                    <a:pt x="5550492" y="5273620"/>
                    <a:pt x="5508582" y="5315530"/>
                    <a:pt x="5457782" y="5315530"/>
                  </a:cubicBezTo>
                  <a:close/>
                </a:path>
              </a:pathLst>
            </a:custGeom>
            <a:solidFill>
              <a:srgbClr val="DFD8CA"/>
            </a:solidFill>
          </p:spPr>
          <p:txBody>
            <a:bodyPr/>
            <a:lstStyle/>
            <a:p>
              <a:endParaRPr lang="tr-TR"/>
            </a:p>
          </p:txBody>
        </p:sp>
        <p:sp>
          <p:nvSpPr>
            <p:cNvPr id="8" name="Freeform 8"/>
            <p:cNvSpPr/>
            <p:nvPr/>
          </p:nvSpPr>
          <p:spPr>
            <a:xfrm>
              <a:off x="0" y="0"/>
              <a:ext cx="5613992" cy="5379030"/>
            </a:xfrm>
            <a:custGeom>
              <a:avLst/>
              <a:gdLst/>
              <a:ahLst/>
              <a:cxnLst/>
              <a:rect l="l" t="t" r="r" b="b"/>
              <a:pathLst>
                <a:path w="5613992" h="5379030">
                  <a:moveTo>
                    <a:pt x="5489532" y="59690"/>
                  </a:moveTo>
                  <a:cubicBezTo>
                    <a:pt x="5525092" y="59690"/>
                    <a:pt x="5554302" y="88900"/>
                    <a:pt x="5554302" y="124460"/>
                  </a:cubicBezTo>
                  <a:lnTo>
                    <a:pt x="5554302" y="5254570"/>
                  </a:lnTo>
                  <a:cubicBezTo>
                    <a:pt x="5554302" y="5290130"/>
                    <a:pt x="5525092" y="5319340"/>
                    <a:pt x="5489532" y="5319340"/>
                  </a:cubicBezTo>
                  <a:lnTo>
                    <a:pt x="124460" y="5319340"/>
                  </a:lnTo>
                  <a:cubicBezTo>
                    <a:pt x="88900" y="5319340"/>
                    <a:pt x="59690" y="5290130"/>
                    <a:pt x="59690" y="5254570"/>
                  </a:cubicBezTo>
                  <a:lnTo>
                    <a:pt x="59690" y="124460"/>
                  </a:lnTo>
                  <a:cubicBezTo>
                    <a:pt x="59690" y="88900"/>
                    <a:pt x="88900" y="59690"/>
                    <a:pt x="124460" y="59690"/>
                  </a:cubicBezTo>
                  <a:lnTo>
                    <a:pt x="5489532" y="59690"/>
                  </a:lnTo>
                  <a:moveTo>
                    <a:pt x="5489532" y="0"/>
                  </a:moveTo>
                  <a:lnTo>
                    <a:pt x="124460" y="0"/>
                  </a:lnTo>
                  <a:cubicBezTo>
                    <a:pt x="55880" y="0"/>
                    <a:pt x="0" y="55880"/>
                    <a:pt x="0" y="124460"/>
                  </a:cubicBezTo>
                  <a:lnTo>
                    <a:pt x="0" y="5254570"/>
                  </a:lnTo>
                  <a:cubicBezTo>
                    <a:pt x="0" y="5323150"/>
                    <a:pt x="55880" y="5379030"/>
                    <a:pt x="124460" y="5379030"/>
                  </a:cubicBezTo>
                  <a:lnTo>
                    <a:pt x="5489532" y="5379030"/>
                  </a:lnTo>
                  <a:cubicBezTo>
                    <a:pt x="5558112" y="5379030"/>
                    <a:pt x="5613992" y="5323150"/>
                    <a:pt x="5613992" y="5254570"/>
                  </a:cubicBezTo>
                  <a:lnTo>
                    <a:pt x="5613992" y="124460"/>
                  </a:lnTo>
                  <a:cubicBezTo>
                    <a:pt x="5613992" y="55880"/>
                    <a:pt x="5558112" y="0"/>
                    <a:pt x="5489532" y="0"/>
                  </a:cubicBezTo>
                  <a:close/>
                </a:path>
              </a:pathLst>
            </a:custGeom>
            <a:solidFill>
              <a:srgbClr val="000000"/>
            </a:solidFill>
          </p:spPr>
          <p:txBody>
            <a:bodyPr/>
            <a:lstStyle/>
            <a:p>
              <a:endParaRPr lang="tr-TR"/>
            </a:p>
          </p:txBody>
        </p:sp>
      </p:grpSp>
      <p:grpSp>
        <p:nvGrpSpPr>
          <p:cNvPr id="9" name="Group 9"/>
          <p:cNvGrpSpPr/>
          <p:nvPr/>
        </p:nvGrpSpPr>
        <p:grpSpPr>
          <a:xfrm>
            <a:off x="4774657" y="3891381"/>
            <a:ext cx="4257089" cy="4078917"/>
            <a:chOff x="0" y="0"/>
            <a:chExt cx="5613992" cy="5379030"/>
          </a:xfrm>
        </p:grpSpPr>
        <p:sp>
          <p:nvSpPr>
            <p:cNvPr id="10" name="Freeform 10"/>
            <p:cNvSpPr/>
            <p:nvPr/>
          </p:nvSpPr>
          <p:spPr>
            <a:xfrm>
              <a:off x="31750" y="31750"/>
              <a:ext cx="5550492" cy="5315530"/>
            </a:xfrm>
            <a:custGeom>
              <a:avLst/>
              <a:gdLst/>
              <a:ahLst/>
              <a:cxnLst/>
              <a:rect l="l" t="t" r="r" b="b"/>
              <a:pathLst>
                <a:path w="5550492" h="5315530">
                  <a:moveTo>
                    <a:pt x="5457782" y="5315530"/>
                  </a:moveTo>
                  <a:lnTo>
                    <a:pt x="92710" y="5315530"/>
                  </a:lnTo>
                  <a:cubicBezTo>
                    <a:pt x="41910" y="5315530"/>
                    <a:pt x="0" y="5273620"/>
                    <a:pt x="0" y="5222820"/>
                  </a:cubicBezTo>
                  <a:lnTo>
                    <a:pt x="0" y="92710"/>
                  </a:lnTo>
                  <a:cubicBezTo>
                    <a:pt x="0" y="41910"/>
                    <a:pt x="41910" y="0"/>
                    <a:pt x="92710" y="0"/>
                  </a:cubicBezTo>
                  <a:lnTo>
                    <a:pt x="5456512" y="0"/>
                  </a:lnTo>
                  <a:cubicBezTo>
                    <a:pt x="5507312" y="0"/>
                    <a:pt x="5549222" y="41910"/>
                    <a:pt x="5549222" y="92710"/>
                  </a:cubicBezTo>
                  <a:lnTo>
                    <a:pt x="5549222" y="5221550"/>
                  </a:lnTo>
                  <a:cubicBezTo>
                    <a:pt x="5550492" y="5273620"/>
                    <a:pt x="5508582" y="5315530"/>
                    <a:pt x="5457782" y="5315530"/>
                  </a:cubicBezTo>
                  <a:close/>
                </a:path>
              </a:pathLst>
            </a:custGeom>
            <a:solidFill>
              <a:srgbClr val="DFD8CA"/>
            </a:solidFill>
          </p:spPr>
          <p:txBody>
            <a:bodyPr/>
            <a:lstStyle/>
            <a:p>
              <a:endParaRPr lang="tr-TR"/>
            </a:p>
          </p:txBody>
        </p:sp>
        <p:sp>
          <p:nvSpPr>
            <p:cNvPr id="11" name="Freeform 11"/>
            <p:cNvSpPr/>
            <p:nvPr/>
          </p:nvSpPr>
          <p:spPr>
            <a:xfrm>
              <a:off x="0" y="0"/>
              <a:ext cx="5613992" cy="5379030"/>
            </a:xfrm>
            <a:custGeom>
              <a:avLst/>
              <a:gdLst/>
              <a:ahLst/>
              <a:cxnLst/>
              <a:rect l="l" t="t" r="r" b="b"/>
              <a:pathLst>
                <a:path w="5613992" h="5379030">
                  <a:moveTo>
                    <a:pt x="5489532" y="59690"/>
                  </a:moveTo>
                  <a:cubicBezTo>
                    <a:pt x="5525092" y="59690"/>
                    <a:pt x="5554302" y="88900"/>
                    <a:pt x="5554302" y="124460"/>
                  </a:cubicBezTo>
                  <a:lnTo>
                    <a:pt x="5554302" y="5254570"/>
                  </a:lnTo>
                  <a:cubicBezTo>
                    <a:pt x="5554302" y="5290130"/>
                    <a:pt x="5525092" y="5319340"/>
                    <a:pt x="5489532" y="5319340"/>
                  </a:cubicBezTo>
                  <a:lnTo>
                    <a:pt x="124460" y="5319340"/>
                  </a:lnTo>
                  <a:cubicBezTo>
                    <a:pt x="88900" y="5319340"/>
                    <a:pt x="59690" y="5290130"/>
                    <a:pt x="59690" y="5254570"/>
                  </a:cubicBezTo>
                  <a:lnTo>
                    <a:pt x="59690" y="124460"/>
                  </a:lnTo>
                  <a:cubicBezTo>
                    <a:pt x="59690" y="88900"/>
                    <a:pt x="88900" y="59690"/>
                    <a:pt x="124460" y="59690"/>
                  </a:cubicBezTo>
                  <a:lnTo>
                    <a:pt x="5489532" y="59690"/>
                  </a:lnTo>
                  <a:moveTo>
                    <a:pt x="5489532" y="0"/>
                  </a:moveTo>
                  <a:lnTo>
                    <a:pt x="124460" y="0"/>
                  </a:lnTo>
                  <a:cubicBezTo>
                    <a:pt x="55880" y="0"/>
                    <a:pt x="0" y="55880"/>
                    <a:pt x="0" y="124460"/>
                  </a:cubicBezTo>
                  <a:lnTo>
                    <a:pt x="0" y="5254570"/>
                  </a:lnTo>
                  <a:cubicBezTo>
                    <a:pt x="0" y="5323150"/>
                    <a:pt x="55880" y="5379030"/>
                    <a:pt x="124460" y="5379030"/>
                  </a:cubicBezTo>
                  <a:lnTo>
                    <a:pt x="5489532" y="5379030"/>
                  </a:lnTo>
                  <a:cubicBezTo>
                    <a:pt x="5558112" y="5379030"/>
                    <a:pt x="5613992" y="5323150"/>
                    <a:pt x="5613992" y="5254570"/>
                  </a:cubicBezTo>
                  <a:lnTo>
                    <a:pt x="5613992" y="124460"/>
                  </a:lnTo>
                  <a:cubicBezTo>
                    <a:pt x="5613992" y="55880"/>
                    <a:pt x="5558112" y="0"/>
                    <a:pt x="5489532" y="0"/>
                  </a:cubicBezTo>
                  <a:close/>
                </a:path>
              </a:pathLst>
            </a:custGeom>
            <a:solidFill>
              <a:srgbClr val="000000"/>
            </a:solidFill>
          </p:spPr>
          <p:txBody>
            <a:bodyPr/>
            <a:lstStyle/>
            <a:p>
              <a:endParaRPr lang="tr-TR"/>
            </a:p>
          </p:txBody>
        </p:sp>
      </p:grpSp>
      <p:grpSp>
        <p:nvGrpSpPr>
          <p:cNvPr id="12" name="Group 12"/>
          <p:cNvGrpSpPr/>
          <p:nvPr/>
        </p:nvGrpSpPr>
        <p:grpSpPr>
          <a:xfrm>
            <a:off x="13861435" y="3891381"/>
            <a:ext cx="4257089" cy="4078917"/>
            <a:chOff x="0" y="0"/>
            <a:chExt cx="5613992" cy="5379030"/>
          </a:xfrm>
        </p:grpSpPr>
        <p:sp>
          <p:nvSpPr>
            <p:cNvPr id="13" name="Freeform 13"/>
            <p:cNvSpPr/>
            <p:nvPr/>
          </p:nvSpPr>
          <p:spPr>
            <a:xfrm>
              <a:off x="31750" y="31750"/>
              <a:ext cx="5550492" cy="5315530"/>
            </a:xfrm>
            <a:custGeom>
              <a:avLst/>
              <a:gdLst/>
              <a:ahLst/>
              <a:cxnLst/>
              <a:rect l="l" t="t" r="r" b="b"/>
              <a:pathLst>
                <a:path w="5550492" h="5315530">
                  <a:moveTo>
                    <a:pt x="5457782" y="5315530"/>
                  </a:moveTo>
                  <a:lnTo>
                    <a:pt x="92710" y="5315530"/>
                  </a:lnTo>
                  <a:cubicBezTo>
                    <a:pt x="41910" y="5315530"/>
                    <a:pt x="0" y="5273620"/>
                    <a:pt x="0" y="5222820"/>
                  </a:cubicBezTo>
                  <a:lnTo>
                    <a:pt x="0" y="92710"/>
                  </a:lnTo>
                  <a:cubicBezTo>
                    <a:pt x="0" y="41910"/>
                    <a:pt x="41910" y="0"/>
                    <a:pt x="92710" y="0"/>
                  </a:cubicBezTo>
                  <a:lnTo>
                    <a:pt x="5456512" y="0"/>
                  </a:lnTo>
                  <a:cubicBezTo>
                    <a:pt x="5507312" y="0"/>
                    <a:pt x="5549222" y="41910"/>
                    <a:pt x="5549222" y="92710"/>
                  </a:cubicBezTo>
                  <a:lnTo>
                    <a:pt x="5549222" y="5221550"/>
                  </a:lnTo>
                  <a:cubicBezTo>
                    <a:pt x="5550492" y="5273620"/>
                    <a:pt x="5508582" y="5315530"/>
                    <a:pt x="5457782" y="5315530"/>
                  </a:cubicBezTo>
                  <a:close/>
                </a:path>
              </a:pathLst>
            </a:custGeom>
            <a:solidFill>
              <a:srgbClr val="DFD8CA"/>
            </a:solidFill>
          </p:spPr>
          <p:txBody>
            <a:bodyPr/>
            <a:lstStyle/>
            <a:p>
              <a:endParaRPr lang="tr-TR"/>
            </a:p>
          </p:txBody>
        </p:sp>
        <p:sp>
          <p:nvSpPr>
            <p:cNvPr id="14" name="Freeform 14"/>
            <p:cNvSpPr/>
            <p:nvPr/>
          </p:nvSpPr>
          <p:spPr>
            <a:xfrm>
              <a:off x="0" y="0"/>
              <a:ext cx="5613992" cy="5379030"/>
            </a:xfrm>
            <a:custGeom>
              <a:avLst/>
              <a:gdLst/>
              <a:ahLst/>
              <a:cxnLst/>
              <a:rect l="l" t="t" r="r" b="b"/>
              <a:pathLst>
                <a:path w="5613992" h="5379030">
                  <a:moveTo>
                    <a:pt x="5489532" y="59690"/>
                  </a:moveTo>
                  <a:cubicBezTo>
                    <a:pt x="5525092" y="59690"/>
                    <a:pt x="5554302" y="88900"/>
                    <a:pt x="5554302" y="124460"/>
                  </a:cubicBezTo>
                  <a:lnTo>
                    <a:pt x="5554302" y="5254570"/>
                  </a:lnTo>
                  <a:cubicBezTo>
                    <a:pt x="5554302" y="5290130"/>
                    <a:pt x="5525092" y="5319340"/>
                    <a:pt x="5489532" y="5319340"/>
                  </a:cubicBezTo>
                  <a:lnTo>
                    <a:pt x="124460" y="5319340"/>
                  </a:lnTo>
                  <a:cubicBezTo>
                    <a:pt x="88900" y="5319340"/>
                    <a:pt x="59690" y="5290130"/>
                    <a:pt x="59690" y="5254570"/>
                  </a:cubicBezTo>
                  <a:lnTo>
                    <a:pt x="59690" y="124460"/>
                  </a:lnTo>
                  <a:cubicBezTo>
                    <a:pt x="59690" y="88900"/>
                    <a:pt x="88900" y="59690"/>
                    <a:pt x="124460" y="59690"/>
                  </a:cubicBezTo>
                  <a:lnTo>
                    <a:pt x="5489532" y="59690"/>
                  </a:lnTo>
                  <a:moveTo>
                    <a:pt x="5489532" y="0"/>
                  </a:moveTo>
                  <a:lnTo>
                    <a:pt x="124460" y="0"/>
                  </a:lnTo>
                  <a:cubicBezTo>
                    <a:pt x="55880" y="0"/>
                    <a:pt x="0" y="55880"/>
                    <a:pt x="0" y="124460"/>
                  </a:cubicBezTo>
                  <a:lnTo>
                    <a:pt x="0" y="5254570"/>
                  </a:lnTo>
                  <a:cubicBezTo>
                    <a:pt x="0" y="5323150"/>
                    <a:pt x="55880" y="5379030"/>
                    <a:pt x="124460" y="5379030"/>
                  </a:cubicBezTo>
                  <a:lnTo>
                    <a:pt x="5489532" y="5379030"/>
                  </a:lnTo>
                  <a:cubicBezTo>
                    <a:pt x="5558112" y="5379030"/>
                    <a:pt x="5613992" y="5323150"/>
                    <a:pt x="5613992" y="5254570"/>
                  </a:cubicBezTo>
                  <a:lnTo>
                    <a:pt x="5613992" y="124460"/>
                  </a:lnTo>
                  <a:cubicBezTo>
                    <a:pt x="5613992" y="55880"/>
                    <a:pt x="5558112" y="0"/>
                    <a:pt x="5489532" y="0"/>
                  </a:cubicBezTo>
                  <a:close/>
                </a:path>
              </a:pathLst>
            </a:custGeom>
            <a:solidFill>
              <a:srgbClr val="000000"/>
            </a:solidFill>
          </p:spPr>
          <p:txBody>
            <a:bodyPr/>
            <a:lstStyle/>
            <a:p>
              <a:endParaRPr lang="tr-TR"/>
            </a:p>
          </p:txBody>
        </p:sp>
      </p:grpSp>
      <p:sp>
        <p:nvSpPr>
          <p:cNvPr id="15" name="Freeform 15"/>
          <p:cNvSpPr/>
          <p:nvPr/>
        </p:nvSpPr>
        <p:spPr>
          <a:xfrm>
            <a:off x="-51333" y="4362861"/>
            <a:ext cx="4742789" cy="2667819"/>
          </a:xfrm>
          <a:custGeom>
            <a:avLst/>
            <a:gdLst/>
            <a:ahLst/>
            <a:cxnLst/>
            <a:rect l="l" t="t" r="r" b="b"/>
            <a:pathLst>
              <a:path w="4742789" h="2667819">
                <a:moveTo>
                  <a:pt x="0" y="0"/>
                </a:moveTo>
                <a:lnTo>
                  <a:pt x="4742789" y="0"/>
                </a:lnTo>
                <a:lnTo>
                  <a:pt x="4742789" y="2667818"/>
                </a:lnTo>
                <a:lnTo>
                  <a:pt x="0" y="2667818"/>
                </a:lnTo>
                <a:lnTo>
                  <a:pt x="0" y="0"/>
                </a:lnTo>
                <a:close/>
              </a:path>
            </a:pathLst>
          </a:custGeom>
          <a:blipFill>
            <a:blip r:embed="rId2"/>
            <a:stretch>
              <a:fillRect/>
            </a:stretch>
          </a:blipFill>
        </p:spPr>
        <p:txBody>
          <a:bodyPr/>
          <a:lstStyle/>
          <a:p>
            <a:endParaRPr lang="tr-TR"/>
          </a:p>
        </p:txBody>
      </p:sp>
      <p:sp>
        <p:nvSpPr>
          <p:cNvPr id="16" name="Freeform 16"/>
          <p:cNvSpPr/>
          <p:nvPr/>
        </p:nvSpPr>
        <p:spPr>
          <a:xfrm>
            <a:off x="4933441" y="4422171"/>
            <a:ext cx="3939521" cy="2549198"/>
          </a:xfrm>
          <a:custGeom>
            <a:avLst/>
            <a:gdLst/>
            <a:ahLst/>
            <a:cxnLst/>
            <a:rect l="l" t="t" r="r" b="b"/>
            <a:pathLst>
              <a:path w="3939521" h="2549198">
                <a:moveTo>
                  <a:pt x="0" y="0"/>
                </a:moveTo>
                <a:lnTo>
                  <a:pt x="3939521" y="0"/>
                </a:lnTo>
                <a:lnTo>
                  <a:pt x="3939521" y="2549198"/>
                </a:lnTo>
                <a:lnTo>
                  <a:pt x="0" y="2549198"/>
                </a:lnTo>
                <a:lnTo>
                  <a:pt x="0" y="0"/>
                </a:lnTo>
                <a:close/>
              </a:path>
            </a:pathLst>
          </a:custGeom>
          <a:blipFill>
            <a:blip r:embed="rId3"/>
            <a:stretch>
              <a:fillRect/>
            </a:stretch>
          </a:blipFill>
        </p:spPr>
        <p:txBody>
          <a:bodyPr/>
          <a:lstStyle/>
          <a:p>
            <a:endParaRPr lang="tr-TR"/>
          </a:p>
        </p:txBody>
      </p:sp>
      <p:sp>
        <p:nvSpPr>
          <p:cNvPr id="17" name="Freeform 17"/>
          <p:cNvSpPr/>
          <p:nvPr/>
        </p:nvSpPr>
        <p:spPr>
          <a:xfrm>
            <a:off x="10079673" y="4388613"/>
            <a:ext cx="2734935" cy="2734935"/>
          </a:xfrm>
          <a:custGeom>
            <a:avLst/>
            <a:gdLst/>
            <a:ahLst/>
            <a:cxnLst/>
            <a:rect l="l" t="t" r="r" b="b"/>
            <a:pathLst>
              <a:path w="2734935" h="2734935">
                <a:moveTo>
                  <a:pt x="0" y="0"/>
                </a:moveTo>
                <a:lnTo>
                  <a:pt x="2734935" y="0"/>
                </a:lnTo>
                <a:lnTo>
                  <a:pt x="2734935" y="2734935"/>
                </a:lnTo>
                <a:lnTo>
                  <a:pt x="0" y="2734935"/>
                </a:lnTo>
                <a:lnTo>
                  <a:pt x="0" y="0"/>
                </a:lnTo>
                <a:close/>
              </a:path>
            </a:pathLst>
          </a:custGeom>
          <a:blipFill>
            <a:blip r:embed="rId4"/>
            <a:stretch>
              <a:fillRect/>
            </a:stretch>
          </a:blipFill>
        </p:spPr>
        <p:txBody>
          <a:bodyPr/>
          <a:lstStyle/>
          <a:p>
            <a:endParaRPr lang="tr-TR"/>
          </a:p>
        </p:txBody>
      </p:sp>
      <p:sp>
        <p:nvSpPr>
          <p:cNvPr id="18" name="Freeform 18"/>
          <p:cNvSpPr/>
          <p:nvPr/>
        </p:nvSpPr>
        <p:spPr>
          <a:xfrm>
            <a:off x="13661410" y="4162895"/>
            <a:ext cx="4714519" cy="3535889"/>
          </a:xfrm>
          <a:custGeom>
            <a:avLst/>
            <a:gdLst/>
            <a:ahLst/>
            <a:cxnLst/>
            <a:rect l="l" t="t" r="r" b="b"/>
            <a:pathLst>
              <a:path w="4714519" h="3535889">
                <a:moveTo>
                  <a:pt x="0" y="0"/>
                </a:moveTo>
                <a:lnTo>
                  <a:pt x="4714519" y="0"/>
                </a:lnTo>
                <a:lnTo>
                  <a:pt x="4714519" y="3535889"/>
                </a:lnTo>
                <a:lnTo>
                  <a:pt x="0" y="3535889"/>
                </a:lnTo>
                <a:lnTo>
                  <a:pt x="0" y="0"/>
                </a:lnTo>
                <a:close/>
              </a:path>
            </a:pathLst>
          </a:custGeom>
          <a:blipFill>
            <a:blip r:embed="rId5"/>
            <a:stretch>
              <a:fillRect/>
            </a:stretch>
          </a:blipFill>
        </p:spPr>
        <p:txBody>
          <a:bodyPr/>
          <a:lstStyle/>
          <a:p>
            <a:endParaRPr lang="tr-TR"/>
          </a:p>
        </p:txBody>
      </p:sp>
      <p:sp>
        <p:nvSpPr>
          <p:cNvPr id="19" name="TextBox 19"/>
          <p:cNvSpPr txBox="1"/>
          <p:nvPr/>
        </p:nvSpPr>
        <p:spPr>
          <a:xfrm>
            <a:off x="1044466" y="555317"/>
            <a:ext cx="16230600" cy="2691992"/>
          </a:xfrm>
          <a:prstGeom prst="rect">
            <a:avLst/>
          </a:prstGeom>
        </p:spPr>
        <p:txBody>
          <a:bodyPr lIns="0" tIns="0" rIns="0" bIns="0" rtlCol="0" anchor="t">
            <a:spAutoFit/>
          </a:bodyPr>
          <a:lstStyle/>
          <a:p>
            <a:pPr algn="ctr">
              <a:lnSpc>
                <a:spcPts val="9983"/>
              </a:lnSpc>
            </a:pPr>
            <a:r>
              <a:rPr lang="en-US" sz="9983">
                <a:solidFill>
                  <a:srgbClr val="B91646"/>
                </a:solidFill>
                <a:latin typeface="Poppins"/>
              </a:rPr>
              <a:t>KULLANDIĞIMIZ TEKNOLOJILER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AutoShape 2"/>
          <p:cNvSpPr/>
          <p:nvPr/>
        </p:nvSpPr>
        <p:spPr>
          <a:xfrm>
            <a:off x="15992183" y="9097962"/>
            <a:ext cx="1267117" cy="0"/>
          </a:xfrm>
          <a:prstGeom prst="line">
            <a:avLst/>
          </a:prstGeom>
          <a:ln w="19050" cap="flat">
            <a:solidFill>
              <a:srgbClr val="000000"/>
            </a:solidFill>
            <a:prstDash val="solid"/>
            <a:headEnd type="none" w="sm" len="sm"/>
            <a:tailEnd type="arrow" w="med" len="sm"/>
          </a:ln>
        </p:spPr>
        <p:txBody>
          <a:bodyPr/>
          <a:lstStyle/>
          <a:p>
            <a:endParaRPr lang="tr-TR"/>
          </a:p>
        </p:txBody>
      </p:sp>
      <p:sp>
        <p:nvSpPr>
          <p:cNvPr id="3" name="Freeform 3"/>
          <p:cNvSpPr/>
          <p:nvPr/>
        </p:nvSpPr>
        <p:spPr>
          <a:xfrm>
            <a:off x="8722464" y="1028700"/>
            <a:ext cx="8214201" cy="7796162"/>
          </a:xfrm>
          <a:custGeom>
            <a:avLst/>
            <a:gdLst/>
            <a:ahLst/>
            <a:cxnLst/>
            <a:rect l="l" t="t" r="r" b="b"/>
            <a:pathLst>
              <a:path w="8214201" h="7796162">
                <a:moveTo>
                  <a:pt x="0" y="0"/>
                </a:moveTo>
                <a:lnTo>
                  <a:pt x="8214201" y="0"/>
                </a:lnTo>
                <a:lnTo>
                  <a:pt x="8214201" y="7796162"/>
                </a:lnTo>
                <a:lnTo>
                  <a:pt x="0" y="7796162"/>
                </a:lnTo>
                <a:lnTo>
                  <a:pt x="0" y="0"/>
                </a:lnTo>
                <a:close/>
              </a:path>
            </a:pathLst>
          </a:custGeom>
          <a:blipFill>
            <a:blip r:embed="rId2"/>
            <a:stretch>
              <a:fillRect l="-10038" r="-10038" b="-274"/>
            </a:stretch>
          </a:blipFill>
        </p:spPr>
        <p:txBody>
          <a:bodyPr/>
          <a:lstStyle/>
          <a:p>
            <a:endParaRPr lang="tr-TR"/>
          </a:p>
        </p:txBody>
      </p:sp>
      <p:sp>
        <p:nvSpPr>
          <p:cNvPr id="4" name="TextBox 4"/>
          <p:cNvSpPr txBox="1"/>
          <p:nvPr/>
        </p:nvSpPr>
        <p:spPr>
          <a:xfrm>
            <a:off x="1235475" y="2876145"/>
            <a:ext cx="6012740" cy="1595335"/>
          </a:xfrm>
          <a:prstGeom prst="rect">
            <a:avLst/>
          </a:prstGeom>
        </p:spPr>
        <p:txBody>
          <a:bodyPr lIns="0" tIns="0" rIns="0" bIns="0" rtlCol="0" anchor="t">
            <a:spAutoFit/>
          </a:bodyPr>
          <a:lstStyle/>
          <a:p>
            <a:pPr algn="ctr">
              <a:lnSpc>
                <a:spcPts val="11883"/>
              </a:lnSpc>
            </a:pPr>
            <a:r>
              <a:rPr lang="en-US" sz="11883">
                <a:solidFill>
                  <a:srgbClr val="000000"/>
                </a:solidFill>
                <a:latin typeface="Bebas Neue Bold"/>
              </a:rPr>
              <a:t>YÖNTEMI</a:t>
            </a:r>
          </a:p>
        </p:txBody>
      </p:sp>
      <p:sp>
        <p:nvSpPr>
          <p:cNvPr id="5" name="TextBox 5"/>
          <p:cNvSpPr txBox="1"/>
          <p:nvPr/>
        </p:nvSpPr>
        <p:spPr>
          <a:xfrm>
            <a:off x="1972910" y="956513"/>
            <a:ext cx="4537872" cy="2000250"/>
          </a:xfrm>
          <a:prstGeom prst="rect">
            <a:avLst/>
          </a:prstGeom>
        </p:spPr>
        <p:txBody>
          <a:bodyPr lIns="0" tIns="0" rIns="0" bIns="0" rtlCol="0" anchor="t">
            <a:spAutoFit/>
          </a:bodyPr>
          <a:lstStyle/>
          <a:p>
            <a:pPr algn="ctr">
              <a:lnSpc>
                <a:spcPts val="15000"/>
              </a:lnSpc>
            </a:pPr>
            <a:r>
              <a:rPr lang="en-US" sz="15000">
                <a:solidFill>
                  <a:srgbClr val="569ED2"/>
                </a:solidFill>
                <a:latin typeface="Brittany"/>
              </a:rPr>
              <a:t>selale</a:t>
            </a:r>
          </a:p>
        </p:txBody>
      </p:sp>
      <p:sp>
        <p:nvSpPr>
          <p:cNvPr id="6" name="TextBox 6"/>
          <p:cNvSpPr txBox="1"/>
          <p:nvPr/>
        </p:nvSpPr>
        <p:spPr>
          <a:xfrm>
            <a:off x="1389878" y="4257356"/>
            <a:ext cx="5703935" cy="5335906"/>
          </a:xfrm>
          <a:prstGeom prst="rect">
            <a:avLst/>
          </a:prstGeom>
        </p:spPr>
        <p:txBody>
          <a:bodyPr lIns="0" tIns="0" rIns="0" bIns="0" rtlCol="0" anchor="t">
            <a:spAutoFit/>
          </a:bodyPr>
          <a:lstStyle/>
          <a:p>
            <a:pPr algn="ctr">
              <a:lnSpc>
                <a:spcPts val="3839"/>
              </a:lnSpc>
            </a:pPr>
            <a:r>
              <a:rPr lang="en-US" sz="2399">
                <a:solidFill>
                  <a:srgbClr val="000000"/>
                </a:solidFill>
                <a:latin typeface="Poppins"/>
              </a:rPr>
              <a:t>Şelale yöntemi" terimi, yazılım geliştirme süreçlerinde kullanılan bir proje yönetimi yöntemini ifade eder. Şelale modeli, yazılım geliştirme sürecini aşamalı ve lineer bir şekilde planlayan bir yöntemdir. Bu model, her aşamanın bir öncekine bağlı olduğu bir sıra izler ve bir aşama tamamlandıktan sonra diğerine geçilir. Bu nedenle şelale modelini kullandık.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AutoShape 2"/>
          <p:cNvSpPr/>
          <p:nvPr/>
        </p:nvSpPr>
        <p:spPr>
          <a:xfrm>
            <a:off x="15992183" y="9097962"/>
            <a:ext cx="1267117" cy="0"/>
          </a:xfrm>
          <a:prstGeom prst="line">
            <a:avLst/>
          </a:prstGeom>
          <a:ln w="19050" cap="flat">
            <a:solidFill>
              <a:srgbClr val="000000"/>
            </a:solidFill>
            <a:prstDash val="solid"/>
            <a:headEnd type="none" w="sm" len="sm"/>
            <a:tailEnd type="arrow" w="med" len="sm"/>
          </a:ln>
        </p:spPr>
        <p:txBody>
          <a:bodyPr/>
          <a:lstStyle/>
          <a:p>
            <a:endParaRPr lang="tr-TR"/>
          </a:p>
        </p:txBody>
      </p:sp>
      <p:grpSp>
        <p:nvGrpSpPr>
          <p:cNvPr id="3" name="Group 3"/>
          <p:cNvGrpSpPr/>
          <p:nvPr/>
        </p:nvGrpSpPr>
        <p:grpSpPr>
          <a:xfrm>
            <a:off x="2493181" y="512696"/>
            <a:ext cx="12926575" cy="9261608"/>
            <a:chOff x="0" y="0"/>
            <a:chExt cx="11655940" cy="8351226"/>
          </a:xfrm>
        </p:grpSpPr>
        <p:sp>
          <p:nvSpPr>
            <p:cNvPr id="4" name="Freeform 4"/>
            <p:cNvSpPr/>
            <p:nvPr/>
          </p:nvSpPr>
          <p:spPr>
            <a:xfrm>
              <a:off x="31750" y="31750"/>
              <a:ext cx="11592440" cy="8287726"/>
            </a:xfrm>
            <a:custGeom>
              <a:avLst/>
              <a:gdLst/>
              <a:ahLst/>
              <a:cxnLst/>
              <a:rect l="l" t="t" r="r" b="b"/>
              <a:pathLst>
                <a:path w="11592440" h="8287726">
                  <a:moveTo>
                    <a:pt x="11499731" y="8287726"/>
                  </a:moveTo>
                  <a:lnTo>
                    <a:pt x="92710" y="8287726"/>
                  </a:lnTo>
                  <a:cubicBezTo>
                    <a:pt x="41910" y="8287726"/>
                    <a:pt x="0" y="8245816"/>
                    <a:pt x="0" y="8195016"/>
                  </a:cubicBezTo>
                  <a:lnTo>
                    <a:pt x="0" y="92710"/>
                  </a:lnTo>
                  <a:cubicBezTo>
                    <a:pt x="0" y="41910"/>
                    <a:pt x="41910" y="0"/>
                    <a:pt x="92710" y="0"/>
                  </a:cubicBezTo>
                  <a:lnTo>
                    <a:pt x="11498460" y="0"/>
                  </a:lnTo>
                  <a:cubicBezTo>
                    <a:pt x="11549260" y="0"/>
                    <a:pt x="11591171" y="41910"/>
                    <a:pt x="11591171" y="92710"/>
                  </a:cubicBezTo>
                  <a:lnTo>
                    <a:pt x="11591171" y="8193746"/>
                  </a:lnTo>
                  <a:cubicBezTo>
                    <a:pt x="11592440" y="8245816"/>
                    <a:pt x="11550531" y="8287726"/>
                    <a:pt x="11499731" y="8287726"/>
                  </a:cubicBezTo>
                  <a:close/>
                </a:path>
              </a:pathLst>
            </a:custGeom>
            <a:solidFill>
              <a:srgbClr val="A6A6A6"/>
            </a:solidFill>
          </p:spPr>
          <p:txBody>
            <a:bodyPr/>
            <a:lstStyle/>
            <a:p>
              <a:endParaRPr lang="tr-TR"/>
            </a:p>
          </p:txBody>
        </p:sp>
        <p:sp>
          <p:nvSpPr>
            <p:cNvPr id="5" name="Freeform 5"/>
            <p:cNvSpPr/>
            <p:nvPr/>
          </p:nvSpPr>
          <p:spPr>
            <a:xfrm>
              <a:off x="0" y="0"/>
              <a:ext cx="11655940" cy="8351226"/>
            </a:xfrm>
            <a:custGeom>
              <a:avLst/>
              <a:gdLst/>
              <a:ahLst/>
              <a:cxnLst/>
              <a:rect l="l" t="t" r="r" b="b"/>
              <a:pathLst>
                <a:path w="11655940" h="8351226">
                  <a:moveTo>
                    <a:pt x="11531481" y="59690"/>
                  </a:moveTo>
                  <a:cubicBezTo>
                    <a:pt x="11567040" y="59690"/>
                    <a:pt x="11596250" y="88900"/>
                    <a:pt x="11596250" y="124460"/>
                  </a:cubicBezTo>
                  <a:lnTo>
                    <a:pt x="11596250" y="8226766"/>
                  </a:lnTo>
                  <a:cubicBezTo>
                    <a:pt x="11596250" y="8262326"/>
                    <a:pt x="11567040" y="8291536"/>
                    <a:pt x="11531481" y="8291536"/>
                  </a:cubicBezTo>
                  <a:lnTo>
                    <a:pt x="124460" y="8291536"/>
                  </a:lnTo>
                  <a:cubicBezTo>
                    <a:pt x="88900" y="8291536"/>
                    <a:pt x="59690" y="8262326"/>
                    <a:pt x="59690" y="8226766"/>
                  </a:cubicBezTo>
                  <a:lnTo>
                    <a:pt x="59690" y="124460"/>
                  </a:lnTo>
                  <a:cubicBezTo>
                    <a:pt x="59690" y="88900"/>
                    <a:pt x="88900" y="59690"/>
                    <a:pt x="124460" y="59690"/>
                  </a:cubicBezTo>
                  <a:lnTo>
                    <a:pt x="11531481" y="59690"/>
                  </a:lnTo>
                  <a:moveTo>
                    <a:pt x="11531481" y="0"/>
                  </a:moveTo>
                  <a:lnTo>
                    <a:pt x="124460" y="0"/>
                  </a:lnTo>
                  <a:cubicBezTo>
                    <a:pt x="55880" y="0"/>
                    <a:pt x="0" y="55880"/>
                    <a:pt x="0" y="124460"/>
                  </a:cubicBezTo>
                  <a:lnTo>
                    <a:pt x="0" y="8226766"/>
                  </a:lnTo>
                  <a:cubicBezTo>
                    <a:pt x="0" y="8295346"/>
                    <a:pt x="55880" y="8351226"/>
                    <a:pt x="124460" y="8351226"/>
                  </a:cubicBezTo>
                  <a:lnTo>
                    <a:pt x="11531481" y="8351226"/>
                  </a:lnTo>
                  <a:cubicBezTo>
                    <a:pt x="11600060" y="8351226"/>
                    <a:pt x="11655940" y="8295346"/>
                    <a:pt x="11655940" y="8226766"/>
                  </a:cubicBezTo>
                  <a:lnTo>
                    <a:pt x="11655940" y="124460"/>
                  </a:lnTo>
                  <a:cubicBezTo>
                    <a:pt x="11655940" y="55880"/>
                    <a:pt x="11600060" y="0"/>
                    <a:pt x="11531481" y="0"/>
                  </a:cubicBezTo>
                  <a:close/>
                </a:path>
              </a:pathLst>
            </a:custGeom>
            <a:solidFill>
              <a:srgbClr val="000000"/>
            </a:solidFill>
          </p:spPr>
          <p:txBody>
            <a:bodyPr/>
            <a:lstStyle/>
            <a:p>
              <a:endParaRPr lang="tr-TR"/>
            </a:p>
          </p:txBody>
        </p:sp>
      </p:grpSp>
      <p:sp>
        <p:nvSpPr>
          <p:cNvPr id="6" name="Freeform 6"/>
          <p:cNvSpPr/>
          <p:nvPr/>
        </p:nvSpPr>
        <p:spPr>
          <a:xfrm>
            <a:off x="2855439" y="673929"/>
            <a:ext cx="12202059" cy="9100375"/>
          </a:xfrm>
          <a:custGeom>
            <a:avLst/>
            <a:gdLst/>
            <a:ahLst/>
            <a:cxnLst/>
            <a:rect l="l" t="t" r="r" b="b"/>
            <a:pathLst>
              <a:path w="12202059" h="9100375">
                <a:moveTo>
                  <a:pt x="0" y="0"/>
                </a:moveTo>
                <a:lnTo>
                  <a:pt x="12202059" y="0"/>
                </a:lnTo>
                <a:lnTo>
                  <a:pt x="12202059" y="9100375"/>
                </a:lnTo>
                <a:lnTo>
                  <a:pt x="0" y="9100375"/>
                </a:lnTo>
                <a:lnTo>
                  <a:pt x="0" y="0"/>
                </a:lnTo>
                <a:close/>
              </a:path>
            </a:pathLst>
          </a:custGeom>
          <a:blipFill>
            <a:blip r:embed="rId2"/>
            <a:stretch>
              <a:fillRect/>
            </a:stretch>
          </a:blipFill>
        </p:spPr>
        <p:txBody>
          <a:bodyPr/>
          <a:lstStyle/>
          <a:p>
            <a:endParaRPr lang="tr-TR"/>
          </a:p>
        </p:txBody>
      </p:sp>
      <p:sp>
        <p:nvSpPr>
          <p:cNvPr id="7" name="TextBox 7"/>
          <p:cNvSpPr txBox="1"/>
          <p:nvPr/>
        </p:nvSpPr>
        <p:spPr>
          <a:xfrm>
            <a:off x="866595" y="940629"/>
            <a:ext cx="7353300" cy="2034540"/>
          </a:xfrm>
          <a:prstGeom prst="rect">
            <a:avLst/>
          </a:prstGeom>
        </p:spPr>
        <p:txBody>
          <a:bodyPr lIns="0" tIns="0" rIns="0" bIns="0" rtlCol="0" anchor="t">
            <a:spAutoFit/>
          </a:bodyPr>
          <a:lstStyle/>
          <a:p>
            <a:pPr algn="ctr">
              <a:lnSpc>
                <a:spcPts val="15000"/>
              </a:lnSpc>
              <a:spcBef>
                <a:spcPct val="0"/>
              </a:spcBef>
            </a:pPr>
            <a:r>
              <a:rPr lang="en-US" sz="15000">
                <a:solidFill>
                  <a:srgbClr val="B91646"/>
                </a:solidFill>
                <a:latin typeface="Bebas Neue Bold"/>
              </a:rPr>
              <a:t>ER DİAGRAMI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255</Words>
  <Application>Microsoft Office PowerPoint</Application>
  <PresentationFormat>Özel</PresentationFormat>
  <Paragraphs>43</Paragraphs>
  <Slides>17</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17</vt:i4>
      </vt:variant>
    </vt:vector>
  </HeadingPairs>
  <TitlesOfParts>
    <vt:vector size="26" baseType="lpstr">
      <vt:lpstr>Bebas Neue Bold</vt:lpstr>
      <vt:lpstr>Brittany</vt:lpstr>
      <vt:lpstr>Brittany Bold</vt:lpstr>
      <vt:lpstr>Bebas Neue</vt:lpstr>
      <vt:lpstr>Poppins Bold</vt:lpstr>
      <vt:lpstr>Poppins</vt:lpstr>
      <vt:lpstr>Calibri</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Minimal Creative Portfolio Presentation</dc:title>
  <cp:lastModifiedBy>Kaan Yetimoglu</cp:lastModifiedBy>
  <cp:revision>2</cp:revision>
  <dcterms:created xsi:type="dcterms:W3CDTF">2006-08-16T00:00:00Z</dcterms:created>
  <dcterms:modified xsi:type="dcterms:W3CDTF">2023-12-19T01:53:07Z</dcterms:modified>
  <dc:identifier>DAF3XUJu82w</dc:identifier>
</cp:coreProperties>
</file>